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88" r:id="rId2"/>
    <p:sldId id="2147483473" r:id="rId3"/>
    <p:sldId id="290" r:id="rId4"/>
    <p:sldId id="2147483474" r:id="rId5"/>
    <p:sldId id="278" r:id="rId6"/>
    <p:sldId id="27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B0E1"/>
    <a:srgbClr val="001F60"/>
    <a:srgbClr val="FFBD69"/>
    <a:srgbClr val="FF770B"/>
    <a:srgbClr val="E6670D"/>
    <a:srgbClr val="FFBE58"/>
    <a:srgbClr val="063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09"/>
    <p:restoredTop sz="96296"/>
  </p:normalViewPr>
  <p:slideViewPr>
    <p:cSldViewPr snapToGrid="0" snapToObjects="1">
      <p:cViewPr varScale="1">
        <p:scale>
          <a:sx n="72" d="100"/>
          <a:sy n="72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8B40-ED4C-E640-B2B9-CABC00B07ED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47C03-30FA-C14E-9E75-EC7D225D1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3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C13A1-B8C0-01B4-21AC-1138C2A12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B8364-B39C-1A98-645B-43A03E996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07511-8446-DF86-BC0E-C661ACA9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2ED0-B757-2D46-B590-B805F8E548B8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48C7E-CE12-A0A7-F11B-590D5784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9BB89-D575-6419-07D3-EB1CBA94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1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8F67-91C9-FD88-ADDF-E18A98539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EF76F-C7E6-484F-FB44-89A904464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5873B-E2DE-EDD5-2120-7E632D75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7A12-BDB8-3347-BAD9-FE90556FA1CC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50BCF-47C4-A473-E3DA-97C3C05AA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1DB1F-4FD9-B815-5D0F-A943FF94B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78AAFB-35B5-032F-E895-0D46BE33F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7D0E3-01F9-DFAB-9547-D7E8FAF5C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98EE-0DCD-BA41-F973-86C31B8C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E89A-C2A7-0448-B8AA-400AF545F6F1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E370A-BC36-DF5B-F69F-A24784AF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1913-5C9D-B07F-CB99-C9FD75D5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2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4DC68-FEF7-AA03-F569-5E2623B7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55009-39AC-DDBD-CCC2-397D839BF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FE396-0984-DE16-F896-DC98058BE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1725-B3C6-2F42-989F-4F054B8E4966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69DAF-C374-E31A-6F38-3FEC8DBCD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78FE7-46FB-D676-5D6C-A52A66B1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FA813-101A-9D5F-FDF8-EEB2AA2AF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4CC0-18F3-3BB1-0174-1571CF816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62F4F-47B0-B4C8-DC16-4F84C38CE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65B3B-8DBA-0F49-A1B0-A017AE1E28B8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2A661-5F08-A048-1617-06C3342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A6E61-34D5-7F6B-479D-7E72434E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03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72D2-A9A9-0D4A-274A-1BEE0159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716A4-873B-EADB-4CCF-F70F82B83A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2D9F3-4F28-0DBF-E080-9FAEFD4DD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B6D54-E6F7-D010-E6FC-0250D29C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4F70-E8CD-D04E-A6BB-2341CF8C14EA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82346-ECA2-8DFB-BC96-7EF116FB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FEF6A-F87E-A27D-987C-D762C76E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9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4B691-6297-145F-D730-ADC3C5FCA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7F8C0-E0FC-47AF-6139-E1B28CDB2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D8279-19AE-F345-6389-38E8B2903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70532-0276-A5FC-5F08-A7B8642A4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493B9-D8B4-2001-05B7-4FE8F2993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9AE162-985A-6B10-463E-7AC38B237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9071-A18E-6949-BE6B-32865C6FB625}" type="datetime1">
              <a:rPr lang="en-GB" smtClean="0"/>
              <a:t>16/07/2026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7958FE-C03E-6D2D-8083-1660460A9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5D297-70EF-6868-AFD1-AB82DDAE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6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E2E6A-1F0B-3E7E-A9CB-117A19C19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6AC84-2E3A-3280-81AF-12E4C8A2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A2C8-692E-764F-A632-9D01404DC253}" type="datetime1">
              <a:rPr lang="en-GB" smtClean="0"/>
              <a:t>16/07/2026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330850-91BF-EAE5-D990-4E7F2CF59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0FD17A-081A-D00C-F625-8B72244E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0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A4C944-29EC-9CA8-8E9E-53F44A82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8AB0-C22D-3C4E-9A04-94FDFF36DD70}" type="datetime1">
              <a:rPr lang="en-GB" smtClean="0"/>
              <a:t>16/07/2026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654B2F-DC99-A83A-99C6-AC17AC421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E0FA3-96AE-C20E-06F2-7FBCE19BA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7B7B6322-9D25-2EC1-E67E-7EA5862C5B7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940385-945E-0042-9D2D-81C832AC72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B7E34B-155F-804C-0383-9A1E8A8F5AAF}"/>
              </a:ext>
            </a:extLst>
          </p:cNvPr>
          <p:cNvSpPr/>
          <p:nvPr userDrawn="1"/>
        </p:nvSpPr>
        <p:spPr>
          <a:xfrm>
            <a:off x="0" y="-9631"/>
            <a:ext cx="12192000" cy="620910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4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FE51B6-2BFB-8A25-32D6-72DD96584172}"/>
              </a:ext>
            </a:extLst>
          </p:cNvPr>
          <p:cNvSpPr/>
          <p:nvPr userDrawn="1"/>
        </p:nvSpPr>
        <p:spPr>
          <a:xfrm>
            <a:off x="0" y="668811"/>
            <a:ext cx="12192000" cy="148641"/>
          </a:xfrm>
          <a:prstGeom prst="rect">
            <a:avLst/>
          </a:prstGeom>
          <a:gradFill flip="none" rotWithShape="1">
            <a:gsLst>
              <a:gs pos="59000">
                <a:srgbClr val="001F60"/>
              </a:gs>
              <a:gs pos="78000">
                <a:schemeClr val="accent1">
                  <a:lumMod val="5000"/>
                  <a:lumOff val="95000"/>
                  <a:alpha val="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Picture 15" descr="A blue and red emblem with a bird and a wreath&#10;&#10;Description automatically generated">
            <a:extLst>
              <a:ext uri="{FF2B5EF4-FFF2-40B4-BE49-F238E27FC236}">
                <a16:creationId xmlns:a16="http://schemas.microsoft.com/office/drawing/2014/main" id="{2C775B77-8E43-3C6B-50F8-81F561A115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800" y="0"/>
            <a:ext cx="519263" cy="6688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A6FE35-0897-A0BB-FA83-9CDADE26950D}"/>
              </a:ext>
            </a:extLst>
          </p:cNvPr>
          <p:cNvSpPr txBox="1"/>
          <p:nvPr userDrawn="1"/>
        </p:nvSpPr>
        <p:spPr>
          <a:xfrm>
            <a:off x="9164021" y="39880"/>
            <a:ext cx="2189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latin typeface=""/>
              </a:rPr>
              <a:t>KEMENTERIAN DALAM NEGERI</a:t>
            </a:r>
          </a:p>
          <a:p>
            <a:pPr algn="r"/>
            <a:r>
              <a:rPr lang="en-US" sz="1000" dirty="0">
                <a:latin typeface=""/>
              </a:rPr>
              <a:t>REPUBLIK INDONESIA</a:t>
            </a:r>
          </a:p>
        </p:txBody>
      </p:sp>
    </p:spTree>
    <p:extLst>
      <p:ext uri="{BB962C8B-B14F-4D97-AF65-F5344CB8AC3E}">
        <p14:creationId xmlns:p14="http://schemas.microsoft.com/office/powerpoint/2010/main" val="327028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57BF-0C32-46EC-CFDB-BE76DA6D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F854E-0571-8006-1792-E890CD9E0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6A69D-B3AA-5DD7-9082-9B17F19AA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65D88-8809-0BB5-3C33-D6AC2357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E529-E8FB-164D-8AB7-0D1264AC6194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0B35F-0DD5-79E0-78A7-6AF74BED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A1D77-56B6-7DF6-16A9-033D4C9C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8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E8749-3FC5-E8D2-8521-1E9E859A2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10C1E-1A05-4A3F-3938-1E033759F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7B99BA-9A9F-C862-EBED-3B872A395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9533A-05FD-4AF3-EAE7-1AF5755D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948EA-EC5C-924B-8B7D-9ABF8D57250D}" type="datetime1">
              <a:rPr lang="en-GB" smtClean="0"/>
              <a:t>16/07/2026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670FC-399E-454A-C7C5-BE14DBAC0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902D1-49D9-F7C1-8603-F1FE606D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4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3AE50B-FD0D-CBE0-B06B-1A339FDA6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B703F-53B4-20B8-2F44-C4BAD3750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EEEF6-E9AB-24DE-9123-827C292B4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AE6C-48D9-DE4E-B56E-7DFBFD42659F}" type="datetime1">
              <a:rPr lang="en-GB" smtClean="0"/>
              <a:t>16/07/2026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20899-46B1-57F0-30A8-82F6E0EA1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BE99B-3421-66B7-6DCC-51A54DA14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0385-945E-0042-9D2D-81C832AC7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0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639D05-697A-48BA-BC26-BB6C02A0E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256" y="-129919"/>
            <a:ext cx="12377256" cy="70049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E7D2C-0FE5-B2D8-FA26-8E070132D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275D0B-68D4-B391-78D0-76195D94D024}"/>
              </a:ext>
            </a:extLst>
          </p:cNvPr>
          <p:cNvSpPr/>
          <p:nvPr/>
        </p:nvSpPr>
        <p:spPr>
          <a:xfrm>
            <a:off x="-197748" y="-136524"/>
            <a:ext cx="12377256" cy="7011557"/>
          </a:xfrm>
          <a:prstGeom prst="rect">
            <a:avLst/>
          </a:prstGeom>
          <a:gradFill flip="none" rotWithShape="1">
            <a:gsLst>
              <a:gs pos="69000">
                <a:srgbClr val="002060"/>
              </a:gs>
              <a:gs pos="0">
                <a:schemeClr val="bg1">
                  <a:alpha val="14027"/>
                  <a:lumMod val="77144"/>
                  <a:lumOff val="22856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blue and red emblem with a bird and a wreath&#10;&#10;Description automatically generated">
            <a:extLst>
              <a:ext uri="{FF2B5EF4-FFF2-40B4-BE49-F238E27FC236}">
                <a16:creationId xmlns:a16="http://schemas.microsoft.com/office/drawing/2014/main" id="{AE0E429A-8C41-CED0-1743-4AEE8D35B3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458" y="136415"/>
            <a:ext cx="657115" cy="846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A906C4-8C7C-F5BD-10FC-BF890DBFD322}"/>
              </a:ext>
            </a:extLst>
          </p:cNvPr>
          <p:cNvSpPr txBox="1"/>
          <p:nvPr/>
        </p:nvSpPr>
        <p:spPr>
          <a:xfrm>
            <a:off x="835573" y="136415"/>
            <a:ext cx="3499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"/>
              </a:rPr>
              <a:t>KEMENTERIAN DALAM NEGERI</a:t>
            </a:r>
          </a:p>
          <a:p>
            <a:r>
              <a:rPr lang="en-US" sz="1400" dirty="0">
                <a:solidFill>
                  <a:schemeClr val="bg1"/>
                </a:solidFill>
                <a:latin typeface=""/>
              </a:rPr>
              <a:t>REPUBLIK INDONESIA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5EE23-6874-DB69-9D47-4BE933E77BC7}"/>
              </a:ext>
            </a:extLst>
          </p:cNvPr>
          <p:cNvSpPr txBox="1"/>
          <p:nvPr/>
        </p:nvSpPr>
        <p:spPr>
          <a:xfrm>
            <a:off x="165966" y="989384"/>
            <a:ext cx="92344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SAMBUTAN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DIREKTUR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SINKRONISASI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URUSAN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PEMERINTAHAN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DAERAH I DALAM RAPAT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ASISTENSI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DAN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SUPERVISI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IMPLEMENTASI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RPPLH BAGI </a:t>
            </a:r>
            <a:r>
              <a:rPr lang="en-US" sz="3200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PEMERINTAH</a:t>
            </a:r>
            <a:r>
              <a:rPr lang="en-US" sz="3200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DAERAH</a:t>
            </a:r>
            <a:endParaRPr lang="en-GB" sz="3200" b="1" dirty="0">
              <a:solidFill>
                <a:schemeClr val="bg1"/>
              </a:solidFill>
              <a:latin typeface=""/>
              <a:cs typeface="Arial Narrow" panose="020B0604020202020204" pitchFamily="34" charset="0"/>
            </a:endParaRPr>
          </a:p>
          <a:p>
            <a:endParaRPr lang="en-GB" sz="3200" b="1" dirty="0">
              <a:solidFill>
                <a:schemeClr val="bg1"/>
              </a:solidFill>
              <a:effectLst/>
              <a:latin typeface=""/>
              <a:cs typeface="Arial Narrow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6EDEAA-C42C-36B9-35FE-922FD0CAA7E7}"/>
              </a:ext>
            </a:extLst>
          </p:cNvPr>
          <p:cNvCxnSpPr>
            <a:cxnSpLocks/>
          </p:cNvCxnSpPr>
          <p:nvPr/>
        </p:nvCxnSpPr>
        <p:spPr>
          <a:xfrm>
            <a:off x="200473" y="3657963"/>
            <a:ext cx="5802899" cy="0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>
                    <a:lumMod val="60000"/>
                    <a:lumOff val="40000"/>
                    <a:alpha val="12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9B7D219-62F0-DC07-E7D2-131DB41EBE20}"/>
              </a:ext>
            </a:extLst>
          </p:cNvPr>
          <p:cNvSpPr/>
          <p:nvPr/>
        </p:nvSpPr>
        <p:spPr>
          <a:xfrm>
            <a:off x="-1525" y="6721475"/>
            <a:ext cx="12193526" cy="153558"/>
          </a:xfrm>
          <a:prstGeom prst="rect">
            <a:avLst/>
          </a:prstGeom>
          <a:gradFill flip="none" rotWithShape="1">
            <a:gsLst>
              <a:gs pos="86000">
                <a:srgbClr val="002060">
                  <a:alpha val="0"/>
                </a:srgbClr>
              </a:gs>
              <a:gs pos="13000">
                <a:schemeClr val="bg1">
                  <a:lumMod val="77144"/>
                  <a:lumOff val="22856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03F2E2-8874-CC2A-56B8-0C341810717B}"/>
              </a:ext>
            </a:extLst>
          </p:cNvPr>
          <p:cNvSpPr txBox="1"/>
          <p:nvPr/>
        </p:nvSpPr>
        <p:spPr>
          <a:xfrm>
            <a:off x="178458" y="4211997"/>
            <a:ext cx="9234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Irvan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Amirullah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</a:p>
          <a:p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Direktur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Sinkronisasi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Urusan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Pemerintahan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Daerah I</a:t>
            </a:r>
          </a:p>
          <a:p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Direktorat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Jenderal</a:t>
            </a:r>
            <a:r>
              <a:rPr lang="en-GB" b="1" dirty="0">
                <a:solidFill>
                  <a:schemeClr val="bg1"/>
                </a:solidFill>
                <a:effectLst/>
                <a:latin typeface=""/>
                <a:cs typeface="Arial Narrow" panose="020B0604020202020204" pitchFamily="34" charset="0"/>
              </a:rPr>
              <a:t> Bina Pembangunan Daerah</a:t>
            </a:r>
          </a:p>
          <a:p>
            <a:r>
              <a:rPr lang="en-GB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Kementerian </a:t>
            </a:r>
            <a:r>
              <a:rPr lang="en-GB" b="1" dirty="0" err="1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Dalam</a:t>
            </a:r>
            <a:r>
              <a:rPr lang="en-GB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Negeri</a:t>
            </a:r>
          </a:p>
          <a:p>
            <a:endParaRPr lang="en-GB" b="1" dirty="0">
              <a:solidFill>
                <a:schemeClr val="bg1"/>
              </a:solidFill>
              <a:effectLst/>
              <a:latin typeface=""/>
              <a:cs typeface="Arial Narrow" panose="020B0604020202020204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"/>
              <a:cs typeface="Arial Narrow" panose="020B0604020202020204" pitchFamily="34" charset="0"/>
            </a:endParaRPr>
          </a:p>
          <a:p>
            <a:endParaRPr lang="en-GB" b="1" dirty="0">
              <a:solidFill>
                <a:schemeClr val="bg1"/>
              </a:solidFill>
              <a:effectLst/>
              <a:latin typeface=""/>
              <a:cs typeface="Arial Narrow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Jakarta, </a:t>
            </a:r>
            <a:r>
              <a:rPr lang="en-US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17</a:t>
            </a:r>
            <a:r>
              <a:rPr lang="en-GB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Juli</a:t>
            </a:r>
            <a:r>
              <a:rPr lang="en-GB" b="1" dirty="0">
                <a:solidFill>
                  <a:schemeClr val="bg1"/>
                </a:solidFill>
                <a:latin typeface=""/>
                <a:cs typeface="Arial Narrow" panose="020B0604020202020204" pitchFamily="34" charset="0"/>
              </a:rPr>
              <a:t> 2026</a:t>
            </a:r>
            <a:endParaRPr lang="en-GB" b="1" dirty="0">
              <a:solidFill>
                <a:schemeClr val="bg1"/>
              </a:solidFill>
              <a:effectLst/>
              <a:latin typeface="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018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9A8A5113-F6F2-B719-F0E3-E1EAD6CEDAB8}"/>
              </a:ext>
            </a:extLst>
          </p:cNvPr>
          <p:cNvSpPr txBox="1"/>
          <p:nvPr/>
        </p:nvSpPr>
        <p:spPr>
          <a:xfrm>
            <a:off x="267706" y="53545"/>
            <a:ext cx="5613111" cy="415498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Kebijakan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Penyusunan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61378B-0D11-B801-8F36-D01F86F6F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>
                <a:latin typeface="Montserrat" pitchFamily="2" charset="77"/>
              </a:rPr>
              <a:t>2</a:t>
            </a:fld>
            <a:endParaRPr lang="en-US" dirty="0">
              <a:latin typeface="Montserrat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8D3025-6BFA-0E44-DDCB-1B4E08B7D22C}"/>
              </a:ext>
            </a:extLst>
          </p:cNvPr>
          <p:cNvSpPr txBox="1"/>
          <p:nvPr/>
        </p:nvSpPr>
        <p:spPr>
          <a:xfrm>
            <a:off x="228600" y="1046976"/>
            <a:ext cx="11734799" cy="96045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2298"/>
              </a:lnSpc>
              <a:spcBef>
                <a:spcPct val="0"/>
              </a:spcBef>
            </a:pP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Rencana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perlindungan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pengelolaan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lingkungan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hidup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selanjutnya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disingkat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RPPLH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adalah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perencanaan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tertulis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memuat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potensi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masalah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lingkungan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serta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upaya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perlindungan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pengelolaannya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dalam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kurun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waktu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tertentu</a:t>
            </a:r>
            <a:r>
              <a:rPr lang="en-US" sz="1800" dirty="0">
                <a:solidFill>
                  <a:srgbClr val="000000"/>
                </a:solidFill>
                <a:latin typeface="Montserrat" pitchFamily="2" charset="77"/>
                <a:ea typeface="Poppins"/>
                <a:cs typeface="Poppins"/>
                <a:sym typeface="Poppins"/>
              </a:rPr>
              <a:t> (UU 32/2009)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0673AD15-86AA-A436-D095-456A94E123BD}"/>
              </a:ext>
            </a:extLst>
          </p:cNvPr>
          <p:cNvSpPr/>
          <p:nvPr/>
        </p:nvSpPr>
        <p:spPr>
          <a:xfrm>
            <a:off x="267706" y="2747800"/>
            <a:ext cx="3690425" cy="2495118"/>
          </a:xfrm>
          <a:custGeom>
            <a:avLst/>
            <a:gdLst/>
            <a:ahLst/>
            <a:cxnLst/>
            <a:rect l="l" t="t" r="r" b="b"/>
            <a:pathLst>
              <a:path w="828079" h="565293">
                <a:moveTo>
                  <a:pt x="37573" y="0"/>
                </a:moveTo>
                <a:lnTo>
                  <a:pt x="790507" y="0"/>
                </a:lnTo>
                <a:cubicBezTo>
                  <a:pt x="811258" y="0"/>
                  <a:pt x="828079" y="16822"/>
                  <a:pt x="828079" y="37573"/>
                </a:cubicBezTo>
                <a:lnTo>
                  <a:pt x="828079" y="527720"/>
                </a:lnTo>
                <a:cubicBezTo>
                  <a:pt x="828079" y="537685"/>
                  <a:pt x="824121" y="547242"/>
                  <a:pt x="817075" y="554288"/>
                </a:cubicBezTo>
                <a:cubicBezTo>
                  <a:pt x="810028" y="561334"/>
                  <a:pt x="800472" y="565293"/>
                  <a:pt x="790507" y="565293"/>
                </a:cubicBezTo>
                <a:lnTo>
                  <a:pt x="37573" y="565293"/>
                </a:lnTo>
                <a:cubicBezTo>
                  <a:pt x="27608" y="565293"/>
                  <a:pt x="18051" y="561334"/>
                  <a:pt x="11005" y="554288"/>
                </a:cubicBezTo>
                <a:cubicBezTo>
                  <a:pt x="3959" y="547242"/>
                  <a:pt x="0" y="537685"/>
                  <a:pt x="0" y="527720"/>
                </a:cubicBezTo>
                <a:lnTo>
                  <a:pt x="0" y="37573"/>
                </a:lnTo>
                <a:cubicBezTo>
                  <a:pt x="0" y="27608"/>
                  <a:pt x="3959" y="18051"/>
                  <a:pt x="11005" y="11005"/>
                </a:cubicBezTo>
                <a:cubicBezTo>
                  <a:pt x="18051" y="3959"/>
                  <a:pt x="27608" y="0"/>
                  <a:pt x="37573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en-ID">
              <a:latin typeface="Montserrat" pitchFamily="2" charset="77"/>
            </a:endParaRPr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id="{A16453AA-EEE5-E43B-0119-C8BD3AF03BBF}"/>
              </a:ext>
            </a:extLst>
          </p:cNvPr>
          <p:cNvGrpSpPr/>
          <p:nvPr/>
        </p:nvGrpSpPr>
        <p:grpSpPr>
          <a:xfrm>
            <a:off x="4234543" y="2724906"/>
            <a:ext cx="4231376" cy="2518011"/>
            <a:chOff x="0" y="-66675"/>
            <a:chExt cx="1094358" cy="78675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B479E7C4-CD48-E545-8331-E918244F4AC8}"/>
                </a:ext>
              </a:extLst>
            </p:cNvPr>
            <p:cNvSpPr/>
            <p:nvPr/>
          </p:nvSpPr>
          <p:spPr>
            <a:xfrm>
              <a:off x="0" y="0"/>
              <a:ext cx="1094358" cy="720081"/>
            </a:xfrm>
            <a:prstGeom prst="roundRect">
              <a:avLst/>
            </a:prstGeom>
            <a:grpFill/>
          </p:spPr>
          <p:txBody>
            <a:bodyPr/>
            <a:lstStyle/>
            <a:p>
              <a:endParaRPr lang="en-ID">
                <a:latin typeface="Montserrat" pitchFamily="2" charset="77"/>
              </a:endParaRPr>
            </a:p>
          </p:txBody>
        </p:sp>
        <p:sp>
          <p:nvSpPr>
            <p:cNvPr id="28" name="TextBox 10">
              <a:extLst>
                <a:ext uri="{FF2B5EF4-FFF2-40B4-BE49-F238E27FC236}">
                  <a16:creationId xmlns:a16="http://schemas.microsoft.com/office/drawing/2014/main" id="{A8165AE4-F9BB-D4EC-0DB0-0BF63BBADAB1}"/>
                </a:ext>
              </a:extLst>
            </p:cNvPr>
            <p:cNvSpPr txBox="1"/>
            <p:nvPr/>
          </p:nvSpPr>
          <p:spPr>
            <a:xfrm>
              <a:off x="0" y="-66675"/>
              <a:ext cx="1094358" cy="786756"/>
            </a:xfrm>
            <a:prstGeom prst="roundRect">
              <a:avLst>
                <a:gd name="adj" fmla="val 8885"/>
              </a:avLst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14"/>
                </a:lnSpc>
              </a:pP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Perencanaan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perlindungan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dan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pengelolaan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dilaksanakan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melalui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tahapan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:</a:t>
              </a:r>
            </a:p>
            <a:p>
              <a:pPr algn="ctr">
                <a:lnSpc>
                  <a:spcPts val="1814"/>
                </a:lnSpc>
              </a:pPr>
              <a:endPara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</a:t>
              </a: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penetapan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wilayah </a:t>
              </a:r>
              <a:r>
                <a:rPr lang="en-US" sz="15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ekoregion</a:t>
              </a:r>
              <a:r>
                <a:rPr lang="en-US" sz="15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 dan</a:t>
              </a: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r>
                <a:rPr lang="en-US" sz="1500" dirty="0" err="1">
                  <a:highlight>
                    <a:srgbClr val="FFFF00"/>
                  </a:highlight>
                  <a:latin typeface="Montserrat" pitchFamily="2" charset="77"/>
                  <a:ea typeface="Mont"/>
                  <a:cs typeface="Mont"/>
                  <a:sym typeface="Mont"/>
                </a:rPr>
                <a:t>Penyusunan</a:t>
              </a:r>
              <a:r>
                <a:rPr lang="en-US" sz="1500" dirty="0">
                  <a:highlight>
                    <a:srgbClr val="FFFF00"/>
                  </a:highlight>
                  <a:latin typeface="Montserrat" pitchFamily="2" charset="77"/>
                  <a:ea typeface="Mont"/>
                  <a:cs typeface="Mont"/>
                  <a:sym typeface="Mont"/>
                </a:rPr>
                <a:t> RPPLH</a:t>
              </a: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endParaRPr lang="en-US" sz="15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endParaRP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endParaRPr lang="en-US" sz="15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endParaRPr>
            </a:p>
            <a:p>
              <a:pPr indent="-295275">
                <a:lnSpc>
                  <a:spcPts val="1814"/>
                </a:lnSpc>
                <a:buFont typeface="Courier New" panose="02070309020205020404" pitchFamily="49" charset="0"/>
                <a:buChar char="o"/>
              </a:pPr>
              <a:endParaRPr lang="en-US" sz="1500" dirty="0"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sp>
        <p:nvSpPr>
          <p:cNvPr id="29" name="AutoShape 11">
            <a:extLst>
              <a:ext uri="{FF2B5EF4-FFF2-40B4-BE49-F238E27FC236}">
                <a16:creationId xmlns:a16="http://schemas.microsoft.com/office/drawing/2014/main" id="{7A4DB8FB-5AE4-B534-FE8D-CC129E095017}"/>
              </a:ext>
            </a:extLst>
          </p:cNvPr>
          <p:cNvSpPr/>
          <p:nvPr/>
        </p:nvSpPr>
        <p:spPr>
          <a:xfrm flipV="1">
            <a:off x="2098217" y="3730629"/>
            <a:ext cx="2136325" cy="0"/>
          </a:xfrm>
          <a:prstGeom prst="line">
            <a:avLst/>
          </a:prstGeom>
          <a:ln w="38100" cap="flat">
            <a:gradFill>
              <a:gsLst>
                <a:gs pos="37000">
                  <a:srgbClr val="123C20">
                    <a:alpha val="100000"/>
                  </a:srgbClr>
                </a:gs>
                <a:gs pos="100000">
                  <a:srgbClr val="1F6536">
                    <a:alpha val="100000"/>
                  </a:srgbClr>
                </a:gs>
              </a:gsLst>
              <a:lin ang="3638535"/>
            </a:gradFill>
            <a:prstDash val="solid"/>
            <a:headEnd type="oval" w="lg" len="lg"/>
            <a:tailEnd type="arrow" w="med" len="sm"/>
          </a:ln>
        </p:spPr>
        <p:txBody>
          <a:bodyPr/>
          <a:lstStyle/>
          <a:p>
            <a:endParaRPr lang="en-ID">
              <a:latin typeface="Montserrat" pitchFamily="2" charset="77"/>
            </a:endParaRPr>
          </a:p>
        </p:txBody>
      </p:sp>
      <p:sp>
        <p:nvSpPr>
          <p:cNvPr id="33" name="TextBox 15">
            <a:extLst>
              <a:ext uri="{FF2B5EF4-FFF2-40B4-BE49-F238E27FC236}">
                <a16:creationId xmlns:a16="http://schemas.microsoft.com/office/drawing/2014/main" id="{30A302F3-E044-6CA7-70AB-9FC9627EC74A}"/>
              </a:ext>
            </a:extLst>
          </p:cNvPr>
          <p:cNvSpPr txBox="1"/>
          <p:nvPr/>
        </p:nvSpPr>
        <p:spPr>
          <a:xfrm>
            <a:off x="8716857" y="2722556"/>
            <a:ext cx="3359600" cy="2520361"/>
          </a:xfrm>
          <a:prstGeom prst="roundRect">
            <a:avLst>
              <a:gd name="adj" fmla="val 5869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2100"/>
              </a:lnSpc>
            </a:pP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RPPLH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terdiri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dari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:</a:t>
            </a:r>
          </a:p>
          <a:p>
            <a:pPr algn="ctr">
              <a:lnSpc>
                <a:spcPts val="2100"/>
              </a:lnSpc>
            </a:pPr>
            <a:endParaRPr lang="en-US" sz="14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  <a:p>
            <a:pPr indent="-295275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RPPLH Nasional;</a:t>
            </a:r>
          </a:p>
          <a:p>
            <a:pPr indent="-295275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RPPLH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Provinsi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; dan</a:t>
            </a:r>
          </a:p>
          <a:p>
            <a:pPr indent="-295275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RPPLH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Kabupaten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/Kota</a:t>
            </a:r>
          </a:p>
          <a:p>
            <a:pPr algn="l">
              <a:lnSpc>
                <a:spcPts val="2100"/>
              </a:lnSpc>
            </a:pPr>
            <a:endParaRPr lang="en-US" sz="14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  <a:p>
            <a:pPr algn="l">
              <a:lnSpc>
                <a:spcPts val="2100"/>
              </a:lnSpc>
            </a:pPr>
            <a:endParaRPr lang="en-US" sz="14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  <a:p>
            <a:pPr algn="l">
              <a:lnSpc>
                <a:spcPts val="2100"/>
              </a:lnSpc>
            </a:pPr>
            <a:endParaRPr lang="en-US" sz="14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36" name="AutoShape 18">
            <a:extLst>
              <a:ext uri="{FF2B5EF4-FFF2-40B4-BE49-F238E27FC236}">
                <a16:creationId xmlns:a16="http://schemas.microsoft.com/office/drawing/2014/main" id="{33DE89E6-4EB6-72B8-6BAA-CDDE9BFF68E5}"/>
              </a:ext>
            </a:extLst>
          </p:cNvPr>
          <p:cNvSpPr/>
          <p:nvPr/>
        </p:nvSpPr>
        <p:spPr>
          <a:xfrm>
            <a:off x="5831079" y="4659637"/>
            <a:ext cx="3663" cy="997838"/>
          </a:xfrm>
          <a:prstGeom prst="line">
            <a:avLst/>
          </a:prstGeom>
          <a:ln w="38100" cap="flat">
            <a:gradFill>
              <a:gsLst>
                <a:gs pos="37000">
                  <a:srgbClr val="123C20">
                    <a:alpha val="100000"/>
                  </a:srgbClr>
                </a:gs>
                <a:gs pos="100000">
                  <a:srgbClr val="1F6536">
                    <a:alpha val="100000"/>
                  </a:srgbClr>
                </a:gs>
              </a:gsLst>
              <a:lin ang="3638535"/>
            </a:gradFill>
            <a:prstDash val="solid"/>
            <a:headEnd type="oval" w="lg" len="lg"/>
            <a:tailEnd type="arrow" w="med" len="sm"/>
          </a:ln>
        </p:spPr>
        <p:txBody>
          <a:bodyPr/>
          <a:lstStyle/>
          <a:p>
            <a:endParaRPr lang="en-ID">
              <a:latin typeface="Montserrat" pitchFamily="2" charset="77"/>
            </a:endParaRPr>
          </a:p>
        </p:txBody>
      </p:sp>
      <p:grpSp>
        <p:nvGrpSpPr>
          <p:cNvPr id="37" name="Group 19">
            <a:extLst>
              <a:ext uri="{FF2B5EF4-FFF2-40B4-BE49-F238E27FC236}">
                <a16:creationId xmlns:a16="http://schemas.microsoft.com/office/drawing/2014/main" id="{1E71768F-97C2-33A4-BEC6-DC9E3D1EA4B9}"/>
              </a:ext>
            </a:extLst>
          </p:cNvPr>
          <p:cNvGrpSpPr/>
          <p:nvPr/>
        </p:nvGrpSpPr>
        <p:grpSpPr>
          <a:xfrm>
            <a:off x="504529" y="5680702"/>
            <a:ext cx="10416812" cy="1056837"/>
            <a:chOff x="0" y="0"/>
            <a:chExt cx="2743522" cy="392391"/>
          </a:xfrm>
        </p:grpSpPr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id="{97D76451-698D-D4F8-532B-50D5599F61E3}"/>
                </a:ext>
              </a:extLst>
            </p:cNvPr>
            <p:cNvSpPr/>
            <p:nvPr/>
          </p:nvSpPr>
          <p:spPr>
            <a:xfrm>
              <a:off x="0" y="0"/>
              <a:ext cx="2743522" cy="392391"/>
            </a:xfrm>
            <a:custGeom>
              <a:avLst/>
              <a:gdLst/>
              <a:ahLst/>
              <a:cxnLst/>
              <a:rect l="l" t="t" r="r" b="b"/>
              <a:pathLst>
                <a:path w="2743522" h="392391">
                  <a:moveTo>
                    <a:pt x="37904" y="0"/>
                  </a:moveTo>
                  <a:lnTo>
                    <a:pt x="2705619" y="0"/>
                  </a:lnTo>
                  <a:cubicBezTo>
                    <a:pt x="2715671" y="0"/>
                    <a:pt x="2725312" y="3993"/>
                    <a:pt x="2732421" y="11102"/>
                  </a:cubicBezTo>
                  <a:cubicBezTo>
                    <a:pt x="2739529" y="18210"/>
                    <a:pt x="2743522" y="27851"/>
                    <a:pt x="2743522" y="37904"/>
                  </a:cubicBezTo>
                  <a:lnTo>
                    <a:pt x="2743522" y="354487"/>
                  </a:lnTo>
                  <a:cubicBezTo>
                    <a:pt x="2743522" y="364540"/>
                    <a:pt x="2739529" y="374181"/>
                    <a:pt x="2732421" y="381289"/>
                  </a:cubicBezTo>
                  <a:cubicBezTo>
                    <a:pt x="2725312" y="388397"/>
                    <a:pt x="2715671" y="392391"/>
                    <a:pt x="2705619" y="392391"/>
                  </a:cubicBezTo>
                  <a:lnTo>
                    <a:pt x="37904" y="392391"/>
                  </a:lnTo>
                  <a:cubicBezTo>
                    <a:pt x="27851" y="392391"/>
                    <a:pt x="18210" y="388397"/>
                    <a:pt x="11102" y="381289"/>
                  </a:cubicBezTo>
                  <a:cubicBezTo>
                    <a:pt x="3993" y="374181"/>
                    <a:pt x="0" y="364540"/>
                    <a:pt x="0" y="354487"/>
                  </a:cubicBezTo>
                  <a:lnTo>
                    <a:pt x="0" y="37904"/>
                  </a:lnTo>
                  <a:cubicBezTo>
                    <a:pt x="0" y="27851"/>
                    <a:pt x="3993" y="18210"/>
                    <a:pt x="11102" y="11102"/>
                  </a:cubicBezTo>
                  <a:cubicBezTo>
                    <a:pt x="18210" y="3993"/>
                    <a:pt x="27851" y="0"/>
                    <a:pt x="37904" y="0"/>
                  </a:cubicBezTo>
                  <a:close/>
                </a:path>
              </a:pathLst>
            </a:custGeom>
            <a:solidFill>
              <a:srgbClr val="2D4F2B"/>
            </a:solidFill>
          </p:spPr>
          <p:txBody>
            <a:bodyPr/>
            <a:lstStyle/>
            <a:p>
              <a:endParaRPr lang="en-ID">
                <a:latin typeface="Montserrat" pitchFamily="2" charset="77"/>
              </a:endParaRPr>
            </a:p>
          </p:txBody>
        </p:sp>
        <p:sp>
          <p:nvSpPr>
            <p:cNvPr id="39" name="TextBox 21">
              <a:extLst>
                <a:ext uri="{FF2B5EF4-FFF2-40B4-BE49-F238E27FC236}">
                  <a16:creationId xmlns:a16="http://schemas.microsoft.com/office/drawing/2014/main" id="{608417E7-B98C-7301-46B1-AB9B534DF932}"/>
                </a:ext>
              </a:extLst>
            </p:cNvPr>
            <p:cNvSpPr txBox="1"/>
            <p:nvPr/>
          </p:nvSpPr>
          <p:spPr>
            <a:xfrm>
              <a:off x="0" y="-95250"/>
              <a:ext cx="2743522" cy="487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>
                <a:latin typeface="Montserrat" pitchFamily="2" charset="77"/>
              </a:endParaRPr>
            </a:p>
          </p:txBody>
        </p:sp>
      </p:grpSp>
      <p:sp>
        <p:nvSpPr>
          <p:cNvPr id="40" name="TextBox 24">
            <a:extLst>
              <a:ext uri="{FF2B5EF4-FFF2-40B4-BE49-F238E27FC236}">
                <a16:creationId xmlns:a16="http://schemas.microsoft.com/office/drawing/2014/main" id="{5E8C2827-CBFD-BEDB-46C6-D8E734DF5B5E}"/>
              </a:ext>
            </a:extLst>
          </p:cNvPr>
          <p:cNvSpPr txBox="1"/>
          <p:nvPr/>
        </p:nvSpPr>
        <p:spPr>
          <a:xfrm>
            <a:off x="457764" y="2476731"/>
            <a:ext cx="3009720" cy="255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7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Pasal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 4 UU 32/2009</a:t>
            </a:r>
          </a:p>
        </p:txBody>
      </p:sp>
      <p:sp>
        <p:nvSpPr>
          <p:cNvPr id="41" name="TextBox 25">
            <a:extLst>
              <a:ext uri="{FF2B5EF4-FFF2-40B4-BE49-F238E27FC236}">
                <a16:creationId xmlns:a16="http://schemas.microsoft.com/office/drawing/2014/main" id="{E2D276C8-D07F-E99E-337C-821967D8FF2A}"/>
              </a:ext>
            </a:extLst>
          </p:cNvPr>
          <p:cNvSpPr txBox="1"/>
          <p:nvPr/>
        </p:nvSpPr>
        <p:spPr>
          <a:xfrm>
            <a:off x="5298210" y="2487066"/>
            <a:ext cx="2206030" cy="26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8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Pasal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 5 UU 32/2009</a:t>
            </a:r>
          </a:p>
        </p:txBody>
      </p:sp>
      <p:sp>
        <p:nvSpPr>
          <p:cNvPr id="44" name="TextBox 28">
            <a:extLst>
              <a:ext uri="{FF2B5EF4-FFF2-40B4-BE49-F238E27FC236}">
                <a16:creationId xmlns:a16="http://schemas.microsoft.com/office/drawing/2014/main" id="{F14943FB-028D-B854-9541-C13E8A90C9FD}"/>
              </a:ext>
            </a:extLst>
          </p:cNvPr>
          <p:cNvSpPr txBox="1"/>
          <p:nvPr/>
        </p:nvSpPr>
        <p:spPr>
          <a:xfrm>
            <a:off x="9443078" y="2472574"/>
            <a:ext cx="2197993" cy="26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8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Pasal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 9 UU 32/2009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93F81E70-369A-D057-14F6-64F604C5B176}"/>
              </a:ext>
            </a:extLst>
          </p:cNvPr>
          <p:cNvSpPr txBox="1"/>
          <p:nvPr/>
        </p:nvSpPr>
        <p:spPr>
          <a:xfrm>
            <a:off x="992398" y="5854785"/>
            <a:ext cx="9441074" cy="68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RPPLH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menjadi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dasar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penyusunan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dan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dimuat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dalam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rencana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pembangunan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jangka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panjang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dan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rencana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pembangunan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jangka</a:t>
            </a:r>
            <a:r>
              <a:rPr lang="en-US" sz="1600" b="1" dirty="0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1600" b="1" dirty="0" err="1">
                <a:solidFill>
                  <a:srgbClr val="FDFDFD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menengah</a:t>
            </a:r>
            <a:endParaRPr lang="en-US" sz="1600" b="1" dirty="0">
              <a:solidFill>
                <a:srgbClr val="FDFDFD"/>
              </a:solidFill>
              <a:latin typeface="Montserrat" pitchFamily="2" charset="77"/>
              <a:ea typeface="Mont Bold"/>
              <a:cs typeface="Mont Bold"/>
              <a:sym typeface="Mont Bold"/>
            </a:endParaRPr>
          </a:p>
        </p:txBody>
      </p:sp>
      <p:sp>
        <p:nvSpPr>
          <p:cNvPr id="46" name="TextBox 30">
            <a:extLst>
              <a:ext uri="{FF2B5EF4-FFF2-40B4-BE49-F238E27FC236}">
                <a16:creationId xmlns:a16="http://schemas.microsoft.com/office/drawing/2014/main" id="{242F87F9-6BD4-DFB1-299B-94496A062EEF}"/>
              </a:ext>
            </a:extLst>
          </p:cNvPr>
          <p:cNvSpPr txBox="1"/>
          <p:nvPr/>
        </p:nvSpPr>
        <p:spPr>
          <a:xfrm>
            <a:off x="5712935" y="5362754"/>
            <a:ext cx="3303786" cy="26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8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Pasal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 10 </a:t>
            </a:r>
            <a:r>
              <a:rPr lang="en-US" sz="1400" b="1" dirty="0" err="1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ayat</a:t>
            </a:r>
            <a:r>
              <a:rPr lang="en-US" sz="1400" b="1" dirty="0">
                <a:solidFill>
                  <a:srgbClr val="000000"/>
                </a:solidFill>
                <a:latin typeface="Montserrat" pitchFamily="2" charset="77"/>
                <a:ea typeface="Poppins Bold"/>
                <a:cs typeface="Poppins Bold"/>
                <a:sym typeface="Poppins Bold"/>
              </a:rPr>
              <a:t> (5) UU 32/2009</a:t>
            </a:r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id="{3C71D1FD-0A41-ADC2-7E89-F861CDA2E4FE}"/>
              </a:ext>
            </a:extLst>
          </p:cNvPr>
          <p:cNvSpPr txBox="1"/>
          <p:nvPr/>
        </p:nvSpPr>
        <p:spPr>
          <a:xfrm>
            <a:off x="10542074" y="3504667"/>
            <a:ext cx="1468363" cy="172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(PP 26/2025 </a:t>
            </a:r>
            <a:r>
              <a:rPr lang="en-US" sz="900" dirty="0" err="1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ttg</a:t>
            </a: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 PPPLH)   </a:t>
            </a:r>
          </a:p>
        </p:txBody>
      </p:sp>
      <p:sp>
        <p:nvSpPr>
          <p:cNvPr id="48" name="TextBox 32">
            <a:extLst>
              <a:ext uri="{FF2B5EF4-FFF2-40B4-BE49-F238E27FC236}">
                <a16:creationId xmlns:a16="http://schemas.microsoft.com/office/drawing/2014/main" id="{B5F4C5A7-C3A7-01B3-DC04-8ECA5267EF3D}"/>
              </a:ext>
            </a:extLst>
          </p:cNvPr>
          <p:cNvSpPr txBox="1"/>
          <p:nvPr/>
        </p:nvSpPr>
        <p:spPr>
          <a:xfrm>
            <a:off x="10701293" y="3769076"/>
            <a:ext cx="1365124" cy="179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(</a:t>
            </a:r>
            <a:r>
              <a:rPr lang="en-US" sz="900" dirty="0" err="1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Perda</a:t>
            </a: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900" dirty="0" err="1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Provinsi</a:t>
            </a: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)</a:t>
            </a:r>
          </a:p>
        </p:txBody>
      </p:sp>
      <p:sp>
        <p:nvSpPr>
          <p:cNvPr id="49" name="TextBox 33">
            <a:extLst>
              <a:ext uri="{FF2B5EF4-FFF2-40B4-BE49-F238E27FC236}">
                <a16:creationId xmlns:a16="http://schemas.microsoft.com/office/drawing/2014/main" id="{32E61373-BD98-5901-FFB4-BAB902029B0E}"/>
              </a:ext>
            </a:extLst>
          </p:cNvPr>
          <p:cNvSpPr txBox="1"/>
          <p:nvPr/>
        </p:nvSpPr>
        <p:spPr>
          <a:xfrm>
            <a:off x="11034734" y="4029800"/>
            <a:ext cx="933710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(</a:t>
            </a:r>
            <a:r>
              <a:rPr lang="en-US" sz="900" dirty="0" err="1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Perda</a:t>
            </a: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900" dirty="0" err="1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Kab</a:t>
            </a:r>
            <a:r>
              <a:rPr lang="en-US" sz="900" dirty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  <a:ea typeface="Mont"/>
                <a:cs typeface="Mont"/>
                <a:sym typeface="Mont"/>
              </a:rPr>
              <a:t>/Kota)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5BDF61ED-E2D7-F95E-3386-1D058B0F257B}"/>
              </a:ext>
            </a:extLst>
          </p:cNvPr>
          <p:cNvSpPr txBox="1"/>
          <p:nvPr/>
        </p:nvSpPr>
        <p:spPr>
          <a:xfrm>
            <a:off x="315436" y="3512536"/>
            <a:ext cx="3690425" cy="9739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00"/>
              </a:lnSpc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Perlindungan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pengelolaan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meliputi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:</a:t>
            </a:r>
          </a:p>
          <a:p>
            <a:pPr algn="ctr">
              <a:lnSpc>
                <a:spcPts val="2100"/>
              </a:lnSpc>
            </a:pPr>
            <a:endParaRPr lang="en-US" sz="15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Perencanaan</a:t>
            </a:r>
            <a:r>
              <a:rPr lang="en-US" sz="1500" dirty="0">
                <a:highlight>
                  <a:srgbClr val="FFFF00"/>
                </a:highlight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Pemanfaatan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Pengendalian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Pemeliharaan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;</a:t>
            </a: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Pengawasan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; dan</a:t>
            </a:r>
          </a:p>
          <a:p>
            <a:pPr marL="285750" indent="-285750" algn="l">
              <a:lnSpc>
                <a:spcPts val="2100"/>
              </a:lnSpc>
              <a:buFont typeface="Courier New" panose="02070309020205020404" pitchFamily="49" charset="0"/>
              <a:buChar char="o"/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Penegakan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hukum</a:t>
            </a:r>
            <a:endParaRPr lang="en-US" sz="1500" dirty="0">
              <a:solidFill>
                <a:srgbClr val="000000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30" name="AutoShape 12">
            <a:extLst>
              <a:ext uri="{FF2B5EF4-FFF2-40B4-BE49-F238E27FC236}">
                <a16:creationId xmlns:a16="http://schemas.microsoft.com/office/drawing/2014/main" id="{FB6BD9EA-C700-1613-CE65-172203714877}"/>
              </a:ext>
            </a:extLst>
          </p:cNvPr>
          <p:cNvSpPr/>
          <p:nvPr/>
        </p:nvSpPr>
        <p:spPr>
          <a:xfrm>
            <a:off x="6750522" y="4331670"/>
            <a:ext cx="1950832" cy="0"/>
          </a:xfrm>
          <a:prstGeom prst="line">
            <a:avLst/>
          </a:prstGeom>
          <a:ln w="38100" cap="flat">
            <a:gradFill>
              <a:gsLst>
                <a:gs pos="37000">
                  <a:srgbClr val="123C20">
                    <a:alpha val="100000"/>
                  </a:srgbClr>
                </a:gs>
                <a:gs pos="100000">
                  <a:srgbClr val="1F6536">
                    <a:alpha val="100000"/>
                  </a:srgbClr>
                </a:gs>
              </a:gsLst>
              <a:lin ang="3638535"/>
            </a:gradFill>
            <a:prstDash val="solid"/>
            <a:headEnd type="oval" w="lg" len="lg"/>
            <a:tailEnd type="arrow" w="med" len="sm"/>
          </a:ln>
        </p:spPr>
        <p:txBody>
          <a:bodyPr/>
          <a:lstStyle/>
          <a:p>
            <a:endParaRPr lang="en-ID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648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9A8A5113-F6F2-B719-F0E3-E1EAD6CEDAB8}"/>
              </a:ext>
            </a:extLst>
          </p:cNvPr>
          <p:cNvSpPr txBox="1"/>
          <p:nvPr/>
        </p:nvSpPr>
        <p:spPr>
          <a:xfrm>
            <a:off x="258278" y="87115"/>
            <a:ext cx="5732854" cy="415498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>
              <a:lnSpc>
                <a:spcPct val="100000"/>
              </a:lnSpc>
              <a:spcBef>
                <a:spcPts val="360"/>
              </a:spcBef>
            </a:pP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Kebijakan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Penyusunan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RPPLH (2)</a:t>
            </a:r>
          </a:p>
        </p:txBody>
      </p:sp>
      <p:sp>
        <p:nvSpPr>
          <p:cNvPr id="99" name="TextBox 59">
            <a:extLst>
              <a:ext uri="{FF2B5EF4-FFF2-40B4-BE49-F238E27FC236}">
                <a16:creationId xmlns:a16="http://schemas.microsoft.com/office/drawing/2014/main" id="{6FE3E146-719F-396F-AF31-82C86230EBE4}"/>
              </a:ext>
            </a:extLst>
          </p:cNvPr>
          <p:cNvSpPr txBox="1"/>
          <p:nvPr/>
        </p:nvSpPr>
        <p:spPr>
          <a:xfrm>
            <a:off x="-87079" y="926794"/>
            <a:ext cx="10599241" cy="246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Berdasarkan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pada PP 26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Tahun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2025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Tentang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Perencanaan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Perlindungan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Pengelolaan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Lingkungan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Hidup</a:t>
            </a:r>
            <a:r>
              <a:rPr lang="en-US" sz="14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)</a:t>
            </a:r>
          </a:p>
        </p:txBody>
      </p:sp>
      <p:grpSp>
        <p:nvGrpSpPr>
          <p:cNvPr id="103" name="Group 50">
            <a:extLst>
              <a:ext uri="{FF2B5EF4-FFF2-40B4-BE49-F238E27FC236}">
                <a16:creationId xmlns:a16="http://schemas.microsoft.com/office/drawing/2014/main" id="{03A6CDB5-FD50-FA31-36FB-7436E334A502}"/>
              </a:ext>
            </a:extLst>
          </p:cNvPr>
          <p:cNvGrpSpPr/>
          <p:nvPr/>
        </p:nvGrpSpPr>
        <p:grpSpPr>
          <a:xfrm rot="10800000">
            <a:off x="229792" y="1402886"/>
            <a:ext cx="2208956" cy="4288795"/>
            <a:chOff x="0" y="0"/>
            <a:chExt cx="812800" cy="2092470"/>
          </a:xfrm>
        </p:grpSpPr>
        <p:sp>
          <p:nvSpPr>
            <p:cNvPr id="104" name="Freeform 51">
              <a:extLst>
                <a:ext uri="{FF2B5EF4-FFF2-40B4-BE49-F238E27FC236}">
                  <a16:creationId xmlns:a16="http://schemas.microsoft.com/office/drawing/2014/main" id="{B6B58150-C825-A0A1-5066-2B69CF1F6034}"/>
                </a:ext>
              </a:extLst>
            </p:cNvPr>
            <p:cNvSpPr/>
            <p:nvPr/>
          </p:nvSpPr>
          <p:spPr>
            <a:xfrm>
              <a:off x="0" y="0"/>
              <a:ext cx="812800" cy="2092470"/>
            </a:xfrm>
            <a:custGeom>
              <a:avLst/>
              <a:gdLst/>
              <a:ahLst/>
              <a:cxnLst/>
              <a:rect l="l" t="t" r="r" b="b"/>
              <a:pathLst>
                <a:path w="812800" h="209247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1964529"/>
                  </a:lnTo>
                  <a:cubicBezTo>
                    <a:pt x="812800" y="1998461"/>
                    <a:pt x="799321" y="2031003"/>
                    <a:pt x="775327" y="2054997"/>
                  </a:cubicBezTo>
                  <a:cubicBezTo>
                    <a:pt x="751333" y="2078990"/>
                    <a:pt x="718791" y="2092470"/>
                    <a:pt x="684859" y="2092470"/>
                  </a:cubicBezTo>
                  <a:lnTo>
                    <a:pt x="127941" y="2092470"/>
                  </a:lnTo>
                  <a:cubicBezTo>
                    <a:pt x="94009" y="2092470"/>
                    <a:pt x="61467" y="2078990"/>
                    <a:pt x="37473" y="2054997"/>
                  </a:cubicBezTo>
                  <a:cubicBezTo>
                    <a:pt x="13479" y="2031003"/>
                    <a:pt x="0" y="1998461"/>
                    <a:pt x="0" y="196452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105" name="TextBox 52">
              <a:extLst>
                <a:ext uri="{FF2B5EF4-FFF2-40B4-BE49-F238E27FC236}">
                  <a16:creationId xmlns:a16="http://schemas.microsoft.com/office/drawing/2014/main" id="{831879C7-5B22-F594-8979-BD5BC20116E8}"/>
                </a:ext>
              </a:extLst>
            </p:cNvPr>
            <p:cNvSpPr txBox="1"/>
            <p:nvPr/>
          </p:nvSpPr>
          <p:spPr>
            <a:xfrm>
              <a:off x="0" y="-95250"/>
              <a:ext cx="812800" cy="21877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6" name="TextBox 54">
            <a:extLst>
              <a:ext uri="{FF2B5EF4-FFF2-40B4-BE49-F238E27FC236}">
                <a16:creationId xmlns:a16="http://schemas.microsoft.com/office/drawing/2014/main" id="{A814F5D4-0E91-D32E-19A6-87FEEA4D6876}"/>
              </a:ext>
            </a:extLst>
          </p:cNvPr>
          <p:cNvSpPr txBox="1"/>
          <p:nvPr/>
        </p:nvSpPr>
        <p:spPr>
          <a:xfrm>
            <a:off x="373120" y="1519982"/>
            <a:ext cx="188883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 b="1" dirty="0" err="1">
                <a:solidFill>
                  <a:srgbClr val="0F4C38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Muatan</a:t>
            </a:r>
            <a:r>
              <a:rPr lang="en-US" sz="2000" b="1" dirty="0">
                <a:solidFill>
                  <a:srgbClr val="0F4C38"/>
                </a:solidFill>
                <a:latin typeface="Montserrat" pitchFamily="2" charset="77"/>
                <a:ea typeface="Mont Bold"/>
                <a:cs typeface="Mont Bold"/>
                <a:sym typeface="Mont Bold"/>
              </a:rPr>
              <a:t> RPPLH</a:t>
            </a:r>
          </a:p>
        </p:txBody>
      </p:sp>
      <p:sp>
        <p:nvSpPr>
          <p:cNvPr id="107" name="TextBox 55">
            <a:extLst>
              <a:ext uri="{FF2B5EF4-FFF2-40B4-BE49-F238E27FC236}">
                <a16:creationId xmlns:a16="http://schemas.microsoft.com/office/drawing/2014/main" id="{DEE6CBD3-4702-7C86-03FE-56677121A032}"/>
              </a:ext>
            </a:extLst>
          </p:cNvPr>
          <p:cNvSpPr txBox="1"/>
          <p:nvPr/>
        </p:nvSpPr>
        <p:spPr>
          <a:xfrm>
            <a:off x="229793" y="2190458"/>
            <a:ext cx="2247731" cy="3564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pemanfaatan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dan/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atau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pencadangan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SDA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pemeliharaan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perlindungan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kualitas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dan/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atau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fungsi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LH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pengendalian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pemantauan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,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serta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pendayagunaan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pelestarian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SDA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Rencana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adaptasi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dan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mitigasi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terhadap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perubahan</a:t>
            </a:r>
            <a:r>
              <a:rPr lang="en-US" sz="1200" dirty="0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 </a:t>
            </a:r>
            <a:r>
              <a:rPr lang="en-US" sz="1200" dirty="0" err="1">
                <a:solidFill>
                  <a:srgbClr val="0F4C38"/>
                </a:solidFill>
                <a:latin typeface="Montserrat" pitchFamily="2" charset="77"/>
                <a:ea typeface="Mont"/>
                <a:cs typeface="Mont"/>
                <a:sym typeface="Mont"/>
              </a:rPr>
              <a:t>iklim</a:t>
            </a:r>
            <a:endParaRPr lang="en-US" sz="1200" dirty="0">
              <a:solidFill>
                <a:srgbClr val="0F4C38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grpSp>
        <p:nvGrpSpPr>
          <p:cNvPr id="115" name="Group 2">
            <a:extLst>
              <a:ext uri="{FF2B5EF4-FFF2-40B4-BE49-F238E27FC236}">
                <a16:creationId xmlns:a16="http://schemas.microsoft.com/office/drawing/2014/main" id="{69516CC5-59C5-F9E8-7BC3-E6AD636351F7}"/>
              </a:ext>
            </a:extLst>
          </p:cNvPr>
          <p:cNvGrpSpPr/>
          <p:nvPr/>
        </p:nvGrpSpPr>
        <p:grpSpPr>
          <a:xfrm>
            <a:off x="2631739" y="1391777"/>
            <a:ext cx="3073206" cy="5048445"/>
            <a:chOff x="0" y="0"/>
            <a:chExt cx="1141781" cy="2094978"/>
          </a:xfrm>
        </p:grpSpPr>
        <p:sp>
          <p:nvSpPr>
            <p:cNvPr id="116" name="Freeform 3">
              <a:extLst>
                <a:ext uri="{FF2B5EF4-FFF2-40B4-BE49-F238E27FC236}">
                  <a16:creationId xmlns:a16="http://schemas.microsoft.com/office/drawing/2014/main" id="{0668F64B-F759-0D21-EB91-7E21A0B59002}"/>
                </a:ext>
              </a:extLst>
            </p:cNvPr>
            <p:cNvSpPr/>
            <p:nvPr/>
          </p:nvSpPr>
          <p:spPr>
            <a:xfrm>
              <a:off x="0" y="0"/>
              <a:ext cx="1141781" cy="2094979"/>
            </a:xfrm>
            <a:custGeom>
              <a:avLst/>
              <a:gdLst/>
              <a:ahLst/>
              <a:cxnLst/>
              <a:rect l="l" t="t" r="r" b="b"/>
              <a:pathLst>
                <a:path w="1141781" h="2094979">
                  <a:moveTo>
                    <a:pt x="91077" y="0"/>
                  </a:moveTo>
                  <a:lnTo>
                    <a:pt x="1050704" y="0"/>
                  </a:lnTo>
                  <a:cubicBezTo>
                    <a:pt x="1074859" y="0"/>
                    <a:pt x="1098025" y="9596"/>
                    <a:pt x="1115105" y="26676"/>
                  </a:cubicBezTo>
                  <a:cubicBezTo>
                    <a:pt x="1132185" y="43756"/>
                    <a:pt x="1141781" y="66922"/>
                    <a:pt x="1141781" y="91077"/>
                  </a:cubicBezTo>
                  <a:lnTo>
                    <a:pt x="1141781" y="2003901"/>
                  </a:lnTo>
                  <a:cubicBezTo>
                    <a:pt x="1141781" y="2054202"/>
                    <a:pt x="1101004" y="2094979"/>
                    <a:pt x="1050704" y="2094979"/>
                  </a:cubicBezTo>
                  <a:lnTo>
                    <a:pt x="91077" y="2094979"/>
                  </a:lnTo>
                  <a:cubicBezTo>
                    <a:pt x="40777" y="2094979"/>
                    <a:pt x="0" y="2054202"/>
                    <a:pt x="0" y="2003901"/>
                  </a:cubicBezTo>
                  <a:lnTo>
                    <a:pt x="0" y="91077"/>
                  </a:lnTo>
                  <a:cubicBezTo>
                    <a:pt x="0" y="66922"/>
                    <a:pt x="9596" y="43756"/>
                    <a:pt x="26676" y="26676"/>
                  </a:cubicBezTo>
                  <a:cubicBezTo>
                    <a:pt x="43756" y="9596"/>
                    <a:pt x="66922" y="0"/>
                    <a:pt x="91077" y="0"/>
                  </a:cubicBezTo>
                  <a:close/>
                </a:path>
              </a:pathLst>
            </a:custGeom>
            <a:solidFill>
              <a:srgbClr val="0F4C38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17" name="TextBox 4">
              <a:extLst>
                <a:ext uri="{FF2B5EF4-FFF2-40B4-BE49-F238E27FC236}">
                  <a16:creationId xmlns:a16="http://schemas.microsoft.com/office/drawing/2014/main" id="{D7645378-D3F5-FFFA-3A69-FDB1DE8DFBE9}"/>
                </a:ext>
              </a:extLst>
            </p:cNvPr>
            <p:cNvSpPr txBox="1"/>
            <p:nvPr/>
          </p:nvSpPr>
          <p:spPr>
            <a:xfrm>
              <a:off x="0" y="-95250"/>
              <a:ext cx="1141781" cy="2190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8" name="Group 5">
            <a:extLst>
              <a:ext uri="{FF2B5EF4-FFF2-40B4-BE49-F238E27FC236}">
                <a16:creationId xmlns:a16="http://schemas.microsoft.com/office/drawing/2014/main" id="{3C3BF80F-DF55-43A5-3F71-8B5492FB8A5A}"/>
              </a:ext>
            </a:extLst>
          </p:cNvPr>
          <p:cNvGrpSpPr/>
          <p:nvPr/>
        </p:nvGrpSpPr>
        <p:grpSpPr>
          <a:xfrm>
            <a:off x="2623729" y="1722593"/>
            <a:ext cx="3086641" cy="4500359"/>
            <a:chOff x="0" y="-95250"/>
            <a:chExt cx="1146773" cy="2026156"/>
          </a:xfrm>
        </p:grpSpPr>
        <p:sp>
          <p:nvSpPr>
            <p:cNvPr id="119" name="Freeform 6">
              <a:extLst>
                <a:ext uri="{FF2B5EF4-FFF2-40B4-BE49-F238E27FC236}">
                  <a16:creationId xmlns:a16="http://schemas.microsoft.com/office/drawing/2014/main" id="{D1F92D56-5A6B-DC46-009B-295AAAE2D2AF}"/>
                </a:ext>
              </a:extLst>
            </p:cNvPr>
            <p:cNvSpPr/>
            <p:nvPr/>
          </p:nvSpPr>
          <p:spPr>
            <a:xfrm>
              <a:off x="0" y="0"/>
              <a:ext cx="1146773" cy="1930906"/>
            </a:xfrm>
            <a:custGeom>
              <a:avLst/>
              <a:gdLst/>
              <a:ahLst/>
              <a:cxnLst/>
              <a:rect l="l" t="t" r="r" b="b"/>
              <a:pathLst>
                <a:path w="1140947" h="1930906">
                  <a:moveTo>
                    <a:pt x="46465" y="0"/>
                  </a:moveTo>
                  <a:lnTo>
                    <a:pt x="1094481" y="0"/>
                  </a:lnTo>
                  <a:cubicBezTo>
                    <a:pt x="1120143" y="0"/>
                    <a:pt x="1140947" y="20803"/>
                    <a:pt x="1140947" y="46465"/>
                  </a:cubicBezTo>
                  <a:lnTo>
                    <a:pt x="1140947" y="1884441"/>
                  </a:lnTo>
                  <a:cubicBezTo>
                    <a:pt x="1140947" y="1896764"/>
                    <a:pt x="1136051" y="1908583"/>
                    <a:pt x="1127337" y="1917297"/>
                  </a:cubicBezTo>
                  <a:cubicBezTo>
                    <a:pt x="1118623" y="1926011"/>
                    <a:pt x="1106805" y="1930906"/>
                    <a:pt x="1094481" y="1930906"/>
                  </a:cubicBezTo>
                  <a:lnTo>
                    <a:pt x="46465" y="1930906"/>
                  </a:lnTo>
                  <a:cubicBezTo>
                    <a:pt x="20803" y="1930906"/>
                    <a:pt x="0" y="1910103"/>
                    <a:pt x="0" y="1884441"/>
                  </a:cubicBezTo>
                  <a:lnTo>
                    <a:pt x="0" y="46465"/>
                  </a:lnTo>
                  <a:cubicBezTo>
                    <a:pt x="0" y="20803"/>
                    <a:pt x="20803" y="0"/>
                    <a:pt x="464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B9986">
                    <a:alpha val="100000"/>
                  </a:srgbClr>
                </a:gs>
                <a:gs pos="100000">
                  <a:srgbClr val="C4FFF0">
                    <a:alpha val="100000"/>
                  </a:srgbClr>
                </a:gs>
              </a:gsLst>
              <a:lin ang="189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20" name="TextBox 7">
              <a:extLst>
                <a:ext uri="{FF2B5EF4-FFF2-40B4-BE49-F238E27FC236}">
                  <a16:creationId xmlns:a16="http://schemas.microsoft.com/office/drawing/2014/main" id="{45F88669-84FE-71AC-8365-1A4970F5B48E}"/>
                </a:ext>
              </a:extLst>
            </p:cNvPr>
            <p:cNvSpPr txBox="1"/>
            <p:nvPr/>
          </p:nvSpPr>
          <p:spPr>
            <a:xfrm>
              <a:off x="0" y="-95250"/>
              <a:ext cx="1140947" cy="2026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1" name="Group 8">
            <a:extLst>
              <a:ext uri="{FF2B5EF4-FFF2-40B4-BE49-F238E27FC236}">
                <a16:creationId xmlns:a16="http://schemas.microsoft.com/office/drawing/2014/main" id="{414C1EC0-19A0-B486-A0F0-7AD431C015F2}"/>
              </a:ext>
            </a:extLst>
          </p:cNvPr>
          <p:cNvGrpSpPr/>
          <p:nvPr/>
        </p:nvGrpSpPr>
        <p:grpSpPr>
          <a:xfrm>
            <a:off x="2628863" y="2548250"/>
            <a:ext cx="3070038" cy="1100384"/>
            <a:chOff x="0" y="-123825"/>
            <a:chExt cx="975881" cy="528485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22" name="Freeform 9">
              <a:extLst>
                <a:ext uri="{FF2B5EF4-FFF2-40B4-BE49-F238E27FC236}">
                  <a16:creationId xmlns:a16="http://schemas.microsoft.com/office/drawing/2014/main" id="{4D850236-6778-5F2F-1CDB-4CD62242F661}"/>
                </a:ext>
              </a:extLst>
            </p:cNvPr>
            <p:cNvSpPr/>
            <p:nvPr/>
          </p:nvSpPr>
          <p:spPr>
            <a:xfrm>
              <a:off x="0" y="0"/>
              <a:ext cx="975881" cy="404660"/>
            </a:xfrm>
            <a:custGeom>
              <a:avLst/>
              <a:gdLst/>
              <a:ahLst/>
              <a:cxnLst/>
              <a:rect l="l" t="t" r="r" b="b"/>
              <a:pathLst>
                <a:path w="975881" h="404660">
                  <a:moveTo>
                    <a:pt x="0" y="0"/>
                  </a:moveTo>
                  <a:lnTo>
                    <a:pt x="975881" y="0"/>
                  </a:lnTo>
                  <a:lnTo>
                    <a:pt x="975881" y="404660"/>
                  </a:lnTo>
                  <a:lnTo>
                    <a:pt x="0" y="404660"/>
                  </a:lnTo>
                  <a:close/>
                </a:path>
              </a:pathLst>
            </a:custGeom>
            <a:grpFill/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123" name="TextBox 10">
              <a:extLst>
                <a:ext uri="{FF2B5EF4-FFF2-40B4-BE49-F238E27FC236}">
                  <a16:creationId xmlns:a16="http://schemas.microsoft.com/office/drawing/2014/main" id="{C13088A6-27B7-5E76-D4BE-96A03B29308E}"/>
                </a:ext>
              </a:extLst>
            </p:cNvPr>
            <p:cNvSpPr txBox="1"/>
            <p:nvPr/>
          </p:nvSpPr>
          <p:spPr>
            <a:xfrm>
              <a:off x="0" y="-123825"/>
              <a:ext cx="975881" cy="52848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Nasional</a:t>
              </a:r>
            </a:p>
          </p:txBody>
        </p:sp>
      </p:grpSp>
      <p:grpSp>
        <p:nvGrpSpPr>
          <p:cNvPr id="124" name="Group 11">
            <a:extLst>
              <a:ext uri="{FF2B5EF4-FFF2-40B4-BE49-F238E27FC236}">
                <a16:creationId xmlns:a16="http://schemas.microsoft.com/office/drawing/2014/main" id="{0AF0DDD3-E287-CF41-BBBE-28BF93D9AF2B}"/>
              </a:ext>
            </a:extLst>
          </p:cNvPr>
          <p:cNvGrpSpPr/>
          <p:nvPr/>
        </p:nvGrpSpPr>
        <p:grpSpPr>
          <a:xfrm>
            <a:off x="2632031" y="3979450"/>
            <a:ext cx="3070038" cy="912135"/>
            <a:chOff x="0" y="0"/>
            <a:chExt cx="975881" cy="43609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25" name="Freeform 12">
              <a:extLst>
                <a:ext uri="{FF2B5EF4-FFF2-40B4-BE49-F238E27FC236}">
                  <a16:creationId xmlns:a16="http://schemas.microsoft.com/office/drawing/2014/main" id="{5C4E15BC-7710-4675-DA6C-A35D6F8FBD5B}"/>
                </a:ext>
              </a:extLst>
            </p:cNvPr>
            <p:cNvSpPr/>
            <p:nvPr/>
          </p:nvSpPr>
          <p:spPr>
            <a:xfrm>
              <a:off x="0" y="0"/>
              <a:ext cx="975881" cy="436099"/>
            </a:xfrm>
            <a:custGeom>
              <a:avLst/>
              <a:gdLst/>
              <a:ahLst/>
              <a:cxnLst/>
              <a:rect l="l" t="t" r="r" b="b"/>
              <a:pathLst>
                <a:path w="975881" h="436099">
                  <a:moveTo>
                    <a:pt x="0" y="0"/>
                  </a:moveTo>
                  <a:lnTo>
                    <a:pt x="975881" y="0"/>
                  </a:lnTo>
                  <a:lnTo>
                    <a:pt x="975881" y="436099"/>
                  </a:lnTo>
                  <a:lnTo>
                    <a:pt x="0" y="43609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D"/>
            </a:p>
          </p:txBody>
        </p:sp>
        <p:sp>
          <p:nvSpPr>
            <p:cNvPr id="126" name="TextBox 13">
              <a:extLst>
                <a:ext uri="{FF2B5EF4-FFF2-40B4-BE49-F238E27FC236}">
                  <a16:creationId xmlns:a16="http://schemas.microsoft.com/office/drawing/2014/main" id="{C8555DA6-E41C-97B3-43E3-B9CD1496D5FB}"/>
                </a:ext>
              </a:extLst>
            </p:cNvPr>
            <p:cNvSpPr txBox="1"/>
            <p:nvPr/>
          </p:nvSpPr>
          <p:spPr>
            <a:xfrm>
              <a:off x="0" y="-123825"/>
              <a:ext cx="975881" cy="55992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Provinsi</a:t>
              </a:r>
              <a:endPara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grpSp>
        <p:nvGrpSpPr>
          <p:cNvPr id="127" name="Group 14">
            <a:extLst>
              <a:ext uri="{FF2B5EF4-FFF2-40B4-BE49-F238E27FC236}">
                <a16:creationId xmlns:a16="http://schemas.microsoft.com/office/drawing/2014/main" id="{67329AC8-1487-9F4A-782F-C11BE7E2F8A6}"/>
              </a:ext>
            </a:extLst>
          </p:cNvPr>
          <p:cNvGrpSpPr/>
          <p:nvPr/>
        </p:nvGrpSpPr>
        <p:grpSpPr>
          <a:xfrm>
            <a:off x="2620853" y="4973251"/>
            <a:ext cx="3070038" cy="1241223"/>
            <a:chOff x="0" y="0"/>
            <a:chExt cx="975881" cy="460436"/>
          </a:xfrm>
        </p:grpSpPr>
        <p:sp>
          <p:nvSpPr>
            <p:cNvPr id="128" name="Freeform 15">
              <a:extLst>
                <a:ext uri="{FF2B5EF4-FFF2-40B4-BE49-F238E27FC236}">
                  <a16:creationId xmlns:a16="http://schemas.microsoft.com/office/drawing/2014/main" id="{1C4E5E3F-3170-5D8B-0E07-EAD8AD31F285}"/>
                </a:ext>
              </a:extLst>
            </p:cNvPr>
            <p:cNvSpPr/>
            <p:nvPr/>
          </p:nvSpPr>
          <p:spPr>
            <a:xfrm>
              <a:off x="0" y="0"/>
              <a:ext cx="975881" cy="460436"/>
            </a:xfrm>
            <a:custGeom>
              <a:avLst/>
              <a:gdLst/>
              <a:ahLst/>
              <a:cxnLst/>
              <a:rect l="l" t="t" r="r" b="b"/>
              <a:pathLst>
                <a:path w="975881" h="460436">
                  <a:moveTo>
                    <a:pt x="0" y="0"/>
                  </a:moveTo>
                  <a:lnTo>
                    <a:pt x="975881" y="0"/>
                  </a:lnTo>
                  <a:lnTo>
                    <a:pt x="975881" y="460436"/>
                  </a:lnTo>
                  <a:lnTo>
                    <a:pt x="0" y="460436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29" name="TextBox 16">
              <a:extLst>
                <a:ext uri="{FF2B5EF4-FFF2-40B4-BE49-F238E27FC236}">
                  <a16:creationId xmlns:a16="http://schemas.microsoft.com/office/drawing/2014/main" id="{A70BB1BB-20E7-A88F-F5CC-0410511258C0}"/>
                </a:ext>
              </a:extLst>
            </p:cNvPr>
            <p:cNvSpPr txBox="1"/>
            <p:nvPr/>
          </p:nvSpPr>
          <p:spPr>
            <a:xfrm>
              <a:off x="0" y="-123825"/>
              <a:ext cx="975881" cy="584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Kab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/Kota</a:t>
              </a:r>
            </a:p>
          </p:txBody>
        </p:sp>
      </p:grpSp>
      <p:sp>
        <p:nvSpPr>
          <p:cNvPr id="130" name="TextBox 60">
            <a:extLst>
              <a:ext uri="{FF2B5EF4-FFF2-40B4-BE49-F238E27FC236}">
                <a16:creationId xmlns:a16="http://schemas.microsoft.com/office/drawing/2014/main" id="{B585E021-C719-E8F9-5295-CD3FCE6830ED}"/>
              </a:ext>
            </a:extLst>
          </p:cNvPr>
          <p:cNvSpPr txBox="1"/>
          <p:nvPr/>
        </p:nvSpPr>
        <p:spPr>
          <a:xfrm>
            <a:off x="3389555" y="2111023"/>
            <a:ext cx="1610916" cy="265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Pasal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26 </a:t>
            </a:r>
            <a:r>
              <a:rPr lang="en-US" sz="15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ayat</a:t>
            </a:r>
            <a:r>
              <a:rPr lang="en-US" sz="15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(1)</a:t>
            </a:r>
          </a:p>
        </p:txBody>
      </p:sp>
      <p:sp>
        <p:nvSpPr>
          <p:cNvPr id="131" name="TextBox 56">
            <a:extLst>
              <a:ext uri="{FF2B5EF4-FFF2-40B4-BE49-F238E27FC236}">
                <a16:creationId xmlns:a16="http://schemas.microsoft.com/office/drawing/2014/main" id="{CDC43446-B4BD-1538-ABB3-21DA149CA3C0}"/>
              </a:ext>
            </a:extLst>
          </p:cNvPr>
          <p:cNvSpPr txBox="1"/>
          <p:nvPr/>
        </p:nvSpPr>
        <p:spPr>
          <a:xfrm>
            <a:off x="3585280" y="1360451"/>
            <a:ext cx="1219465" cy="467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Montserrat" pitchFamily="2" charset="77"/>
                <a:ea typeface="Mont"/>
                <a:cs typeface="Mont"/>
                <a:sym typeface="Mont"/>
              </a:rPr>
              <a:t>Level</a:t>
            </a:r>
          </a:p>
        </p:txBody>
      </p:sp>
      <p:sp>
        <p:nvSpPr>
          <p:cNvPr id="132" name="Freeform 47">
            <a:extLst>
              <a:ext uri="{FF2B5EF4-FFF2-40B4-BE49-F238E27FC236}">
                <a16:creationId xmlns:a16="http://schemas.microsoft.com/office/drawing/2014/main" id="{03FED1E9-4FFC-3A49-D92C-4A516E0830BA}"/>
              </a:ext>
            </a:extLst>
          </p:cNvPr>
          <p:cNvSpPr/>
          <p:nvPr/>
        </p:nvSpPr>
        <p:spPr>
          <a:xfrm>
            <a:off x="3037617" y="2855239"/>
            <a:ext cx="582619" cy="519018"/>
          </a:xfrm>
          <a:custGeom>
            <a:avLst/>
            <a:gdLst/>
            <a:ahLst/>
            <a:cxnLst/>
            <a:rect l="l" t="t" r="r" b="b"/>
            <a:pathLst>
              <a:path w="1003326" h="978243">
                <a:moveTo>
                  <a:pt x="0" y="0"/>
                </a:moveTo>
                <a:lnTo>
                  <a:pt x="1003326" y="0"/>
                </a:lnTo>
                <a:lnTo>
                  <a:pt x="1003326" y="978243"/>
                </a:lnTo>
                <a:lnTo>
                  <a:pt x="0" y="978243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3" name="Freeform 48">
            <a:extLst>
              <a:ext uri="{FF2B5EF4-FFF2-40B4-BE49-F238E27FC236}">
                <a16:creationId xmlns:a16="http://schemas.microsoft.com/office/drawing/2014/main" id="{FF66231E-879E-4E8C-CF6F-115F6EEAB5B8}"/>
              </a:ext>
            </a:extLst>
          </p:cNvPr>
          <p:cNvSpPr/>
          <p:nvPr/>
        </p:nvSpPr>
        <p:spPr>
          <a:xfrm>
            <a:off x="3128463" y="4034256"/>
            <a:ext cx="522184" cy="543159"/>
          </a:xfrm>
          <a:custGeom>
            <a:avLst/>
            <a:gdLst/>
            <a:ahLst/>
            <a:cxnLst/>
            <a:rect l="l" t="t" r="r" b="b"/>
            <a:pathLst>
              <a:path w="896590" h="905646">
                <a:moveTo>
                  <a:pt x="0" y="0"/>
                </a:moveTo>
                <a:lnTo>
                  <a:pt x="896590" y="0"/>
                </a:lnTo>
                <a:lnTo>
                  <a:pt x="896590" y="905646"/>
                </a:lnTo>
                <a:lnTo>
                  <a:pt x="0" y="905646"/>
                </a:lnTo>
                <a:lnTo>
                  <a:pt x="0" y="0"/>
                </a:lnTo>
                <a:close/>
              </a:path>
            </a:pathLst>
          </a:custGeom>
          <a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4" name="Freeform 49">
            <a:extLst>
              <a:ext uri="{FF2B5EF4-FFF2-40B4-BE49-F238E27FC236}">
                <a16:creationId xmlns:a16="http://schemas.microsoft.com/office/drawing/2014/main" id="{AF9DFA4F-4EF9-1396-56D0-E0AC8945A4B6}"/>
              </a:ext>
            </a:extLst>
          </p:cNvPr>
          <p:cNvSpPr/>
          <p:nvPr/>
        </p:nvSpPr>
        <p:spPr>
          <a:xfrm>
            <a:off x="3124705" y="5144764"/>
            <a:ext cx="526739" cy="474764"/>
          </a:xfrm>
          <a:custGeom>
            <a:avLst/>
            <a:gdLst/>
            <a:ahLst/>
            <a:cxnLst/>
            <a:rect l="l" t="t" r="r" b="b"/>
            <a:pathLst>
              <a:path w="1068603" h="1068603">
                <a:moveTo>
                  <a:pt x="0" y="0"/>
                </a:moveTo>
                <a:lnTo>
                  <a:pt x="1068602" y="0"/>
                </a:lnTo>
                <a:lnTo>
                  <a:pt x="1068602" y="1068602"/>
                </a:lnTo>
                <a:lnTo>
                  <a:pt x="0" y="106860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35" name="Group 2">
            <a:extLst>
              <a:ext uri="{FF2B5EF4-FFF2-40B4-BE49-F238E27FC236}">
                <a16:creationId xmlns:a16="http://schemas.microsoft.com/office/drawing/2014/main" id="{1E62FE16-AED5-2C83-8939-E61A345A3FB0}"/>
              </a:ext>
            </a:extLst>
          </p:cNvPr>
          <p:cNvGrpSpPr/>
          <p:nvPr/>
        </p:nvGrpSpPr>
        <p:grpSpPr>
          <a:xfrm>
            <a:off x="5901487" y="1391777"/>
            <a:ext cx="3073206" cy="5048445"/>
            <a:chOff x="0" y="0"/>
            <a:chExt cx="1141781" cy="2094978"/>
          </a:xfrm>
        </p:grpSpPr>
        <p:sp>
          <p:nvSpPr>
            <p:cNvPr id="136" name="Freeform 3">
              <a:extLst>
                <a:ext uri="{FF2B5EF4-FFF2-40B4-BE49-F238E27FC236}">
                  <a16:creationId xmlns:a16="http://schemas.microsoft.com/office/drawing/2014/main" id="{C40C9302-7EFD-24E3-D40A-E2A5E669EAA9}"/>
                </a:ext>
              </a:extLst>
            </p:cNvPr>
            <p:cNvSpPr/>
            <p:nvPr/>
          </p:nvSpPr>
          <p:spPr>
            <a:xfrm>
              <a:off x="0" y="0"/>
              <a:ext cx="1141781" cy="2094979"/>
            </a:xfrm>
            <a:custGeom>
              <a:avLst/>
              <a:gdLst/>
              <a:ahLst/>
              <a:cxnLst/>
              <a:rect l="l" t="t" r="r" b="b"/>
              <a:pathLst>
                <a:path w="1141781" h="2094979">
                  <a:moveTo>
                    <a:pt x="91077" y="0"/>
                  </a:moveTo>
                  <a:lnTo>
                    <a:pt x="1050704" y="0"/>
                  </a:lnTo>
                  <a:cubicBezTo>
                    <a:pt x="1074859" y="0"/>
                    <a:pt x="1098025" y="9596"/>
                    <a:pt x="1115105" y="26676"/>
                  </a:cubicBezTo>
                  <a:cubicBezTo>
                    <a:pt x="1132185" y="43756"/>
                    <a:pt x="1141781" y="66922"/>
                    <a:pt x="1141781" y="91077"/>
                  </a:cubicBezTo>
                  <a:lnTo>
                    <a:pt x="1141781" y="2003901"/>
                  </a:lnTo>
                  <a:cubicBezTo>
                    <a:pt x="1141781" y="2054202"/>
                    <a:pt x="1101004" y="2094979"/>
                    <a:pt x="1050704" y="2094979"/>
                  </a:cubicBezTo>
                  <a:lnTo>
                    <a:pt x="91077" y="2094979"/>
                  </a:lnTo>
                  <a:cubicBezTo>
                    <a:pt x="40777" y="2094979"/>
                    <a:pt x="0" y="2054202"/>
                    <a:pt x="0" y="2003901"/>
                  </a:cubicBezTo>
                  <a:lnTo>
                    <a:pt x="0" y="91077"/>
                  </a:lnTo>
                  <a:cubicBezTo>
                    <a:pt x="0" y="66922"/>
                    <a:pt x="9596" y="43756"/>
                    <a:pt x="26676" y="26676"/>
                  </a:cubicBezTo>
                  <a:cubicBezTo>
                    <a:pt x="43756" y="9596"/>
                    <a:pt x="66922" y="0"/>
                    <a:pt x="91077" y="0"/>
                  </a:cubicBezTo>
                  <a:close/>
                </a:path>
              </a:pathLst>
            </a:custGeom>
            <a:solidFill>
              <a:srgbClr val="0F4C38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37" name="TextBox 4">
              <a:extLst>
                <a:ext uri="{FF2B5EF4-FFF2-40B4-BE49-F238E27FC236}">
                  <a16:creationId xmlns:a16="http://schemas.microsoft.com/office/drawing/2014/main" id="{B75CDB46-F4F7-A5AF-CC90-B9C50C1E1B38}"/>
                </a:ext>
              </a:extLst>
            </p:cNvPr>
            <p:cNvSpPr txBox="1"/>
            <p:nvPr/>
          </p:nvSpPr>
          <p:spPr>
            <a:xfrm>
              <a:off x="0" y="-95250"/>
              <a:ext cx="1141781" cy="2190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8" name="Group 2">
            <a:extLst>
              <a:ext uri="{FF2B5EF4-FFF2-40B4-BE49-F238E27FC236}">
                <a16:creationId xmlns:a16="http://schemas.microsoft.com/office/drawing/2014/main" id="{D54B273D-A26B-503B-D080-9F274CC332F2}"/>
              </a:ext>
            </a:extLst>
          </p:cNvPr>
          <p:cNvGrpSpPr/>
          <p:nvPr/>
        </p:nvGrpSpPr>
        <p:grpSpPr>
          <a:xfrm>
            <a:off x="9082734" y="1402886"/>
            <a:ext cx="3073206" cy="5048445"/>
            <a:chOff x="0" y="0"/>
            <a:chExt cx="1141781" cy="2094978"/>
          </a:xfrm>
        </p:grpSpPr>
        <p:sp>
          <p:nvSpPr>
            <p:cNvPr id="139" name="Freeform 3">
              <a:extLst>
                <a:ext uri="{FF2B5EF4-FFF2-40B4-BE49-F238E27FC236}">
                  <a16:creationId xmlns:a16="http://schemas.microsoft.com/office/drawing/2014/main" id="{63DD406A-5167-3928-DEA2-6D3A2A556C8F}"/>
                </a:ext>
              </a:extLst>
            </p:cNvPr>
            <p:cNvSpPr/>
            <p:nvPr/>
          </p:nvSpPr>
          <p:spPr>
            <a:xfrm>
              <a:off x="0" y="0"/>
              <a:ext cx="1141781" cy="2094979"/>
            </a:xfrm>
            <a:custGeom>
              <a:avLst/>
              <a:gdLst/>
              <a:ahLst/>
              <a:cxnLst/>
              <a:rect l="l" t="t" r="r" b="b"/>
              <a:pathLst>
                <a:path w="1141781" h="2094979">
                  <a:moveTo>
                    <a:pt x="91077" y="0"/>
                  </a:moveTo>
                  <a:lnTo>
                    <a:pt x="1050704" y="0"/>
                  </a:lnTo>
                  <a:cubicBezTo>
                    <a:pt x="1074859" y="0"/>
                    <a:pt x="1098025" y="9596"/>
                    <a:pt x="1115105" y="26676"/>
                  </a:cubicBezTo>
                  <a:cubicBezTo>
                    <a:pt x="1132185" y="43756"/>
                    <a:pt x="1141781" y="66922"/>
                    <a:pt x="1141781" y="91077"/>
                  </a:cubicBezTo>
                  <a:lnTo>
                    <a:pt x="1141781" y="2003901"/>
                  </a:lnTo>
                  <a:cubicBezTo>
                    <a:pt x="1141781" y="2054202"/>
                    <a:pt x="1101004" y="2094979"/>
                    <a:pt x="1050704" y="2094979"/>
                  </a:cubicBezTo>
                  <a:lnTo>
                    <a:pt x="91077" y="2094979"/>
                  </a:lnTo>
                  <a:cubicBezTo>
                    <a:pt x="40777" y="2094979"/>
                    <a:pt x="0" y="2054202"/>
                    <a:pt x="0" y="2003901"/>
                  </a:cubicBezTo>
                  <a:lnTo>
                    <a:pt x="0" y="91077"/>
                  </a:lnTo>
                  <a:cubicBezTo>
                    <a:pt x="0" y="66922"/>
                    <a:pt x="9596" y="43756"/>
                    <a:pt x="26676" y="26676"/>
                  </a:cubicBezTo>
                  <a:cubicBezTo>
                    <a:pt x="43756" y="9596"/>
                    <a:pt x="66922" y="0"/>
                    <a:pt x="91077" y="0"/>
                  </a:cubicBezTo>
                  <a:close/>
                </a:path>
              </a:pathLst>
            </a:custGeom>
            <a:solidFill>
              <a:srgbClr val="0F4C38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0" name="TextBox 4">
              <a:extLst>
                <a:ext uri="{FF2B5EF4-FFF2-40B4-BE49-F238E27FC236}">
                  <a16:creationId xmlns:a16="http://schemas.microsoft.com/office/drawing/2014/main" id="{CE992EE0-8436-FB59-936E-531E393C37AA}"/>
                </a:ext>
              </a:extLst>
            </p:cNvPr>
            <p:cNvSpPr txBox="1"/>
            <p:nvPr/>
          </p:nvSpPr>
          <p:spPr>
            <a:xfrm>
              <a:off x="0" y="-95250"/>
              <a:ext cx="1141781" cy="2190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4" name="Group 5">
            <a:extLst>
              <a:ext uri="{FF2B5EF4-FFF2-40B4-BE49-F238E27FC236}">
                <a16:creationId xmlns:a16="http://schemas.microsoft.com/office/drawing/2014/main" id="{2F1EBE7F-4B98-2DF6-8434-D4B7B3FA740A}"/>
              </a:ext>
            </a:extLst>
          </p:cNvPr>
          <p:cNvGrpSpPr/>
          <p:nvPr/>
        </p:nvGrpSpPr>
        <p:grpSpPr>
          <a:xfrm>
            <a:off x="5901487" y="1714115"/>
            <a:ext cx="3086641" cy="4500359"/>
            <a:chOff x="0" y="-95250"/>
            <a:chExt cx="1146773" cy="2026156"/>
          </a:xfrm>
        </p:grpSpPr>
        <p:sp>
          <p:nvSpPr>
            <p:cNvPr id="145" name="Freeform 6">
              <a:extLst>
                <a:ext uri="{FF2B5EF4-FFF2-40B4-BE49-F238E27FC236}">
                  <a16:creationId xmlns:a16="http://schemas.microsoft.com/office/drawing/2014/main" id="{27CB1BBB-963E-0387-A948-8881B56DC8F6}"/>
                </a:ext>
              </a:extLst>
            </p:cNvPr>
            <p:cNvSpPr/>
            <p:nvPr/>
          </p:nvSpPr>
          <p:spPr>
            <a:xfrm>
              <a:off x="0" y="0"/>
              <a:ext cx="1146773" cy="1930906"/>
            </a:xfrm>
            <a:custGeom>
              <a:avLst/>
              <a:gdLst/>
              <a:ahLst/>
              <a:cxnLst/>
              <a:rect l="l" t="t" r="r" b="b"/>
              <a:pathLst>
                <a:path w="1140947" h="1930906">
                  <a:moveTo>
                    <a:pt x="46465" y="0"/>
                  </a:moveTo>
                  <a:lnTo>
                    <a:pt x="1094481" y="0"/>
                  </a:lnTo>
                  <a:cubicBezTo>
                    <a:pt x="1120143" y="0"/>
                    <a:pt x="1140947" y="20803"/>
                    <a:pt x="1140947" y="46465"/>
                  </a:cubicBezTo>
                  <a:lnTo>
                    <a:pt x="1140947" y="1884441"/>
                  </a:lnTo>
                  <a:cubicBezTo>
                    <a:pt x="1140947" y="1896764"/>
                    <a:pt x="1136051" y="1908583"/>
                    <a:pt x="1127337" y="1917297"/>
                  </a:cubicBezTo>
                  <a:cubicBezTo>
                    <a:pt x="1118623" y="1926011"/>
                    <a:pt x="1106805" y="1930906"/>
                    <a:pt x="1094481" y="1930906"/>
                  </a:cubicBezTo>
                  <a:lnTo>
                    <a:pt x="46465" y="1930906"/>
                  </a:lnTo>
                  <a:cubicBezTo>
                    <a:pt x="20803" y="1930906"/>
                    <a:pt x="0" y="1910103"/>
                    <a:pt x="0" y="1884441"/>
                  </a:cubicBezTo>
                  <a:lnTo>
                    <a:pt x="0" y="46465"/>
                  </a:lnTo>
                  <a:cubicBezTo>
                    <a:pt x="0" y="20803"/>
                    <a:pt x="20803" y="0"/>
                    <a:pt x="464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B9986">
                    <a:alpha val="100000"/>
                  </a:srgbClr>
                </a:gs>
                <a:gs pos="100000">
                  <a:srgbClr val="C4FFF0">
                    <a:alpha val="100000"/>
                  </a:srgbClr>
                </a:gs>
              </a:gsLst>
              <a:lin ang="189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6" name="TextBox 7">
              <a:extLst>
                <a:ext uri="{FF2B5EF4-FFF2-40B4-BE49-F238E27FC236}">
                  <a16:creationId xmlns:a16="http://schemas.microsoft.com/office/drawing/2014/main" id="{6271AE4B-5656-D4CD-9929-3ED0A545EB28}"/>
                </a:ext>
              </a:extLst>
            </p:cNvPr>
            <p:cNvSpPr txBox="1"/>
            <p:nvPr/>
          </p:nvSpPr>
          <p:spPr>
            <a:xfrm>
              <a:off x="0" y="-95250"/>
              <a:ext cx="1140947" cy="2026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1" name="Group 8">
            <a:extLst>
              <a:ext uri="{FF2B5EF4-FFF2-40B4-BE49-F238E27FC236}">
                <a16:creationId xmlns:a16="http://schemas.microsoft.com/office/drawing/2014/main" id="{22FCC8A1-A30F-9367-9972-CB9DEEBAAA5C}"/>
              </a:ext>
            </a:extLst>
          </p:cNvPr>
          <p:cNvGrpSpPr/>
          <p:nvPr/>
        </p:nvGrpSpPr>
        <p:grpSpPr>
          <a:xfrm>
            <a:off x="5904655" y="2358543"/>
            <a:ext cx="3113983" cy="1418897"/>
            <a:chOff x="0" y="-80114"/>
            <a:chExt cx="989850" cy="528485"/>
          </a:xfrm>
        </p:grpSpPr>
        <p:sp>
          <p:nvSpPr>
            <p:cNvPr id="142" name="Freeform 9">
              <a:extLst>
                <a:ext uri="{FF2B5EF4-FFF2-40B4-BE49-F238E27FC236}">
                  <a16:creationId xmlns:a16="http://schemas.microsoft.com/office/drawing/2014/main" id="{25995C33-7E81-7DEE-E094-28DDFBE6F8D1}"/>
                </a:ext>
              </a:extLst>
            </p:cNvPr>
            <p:cNvSpPr/>
            <p:nvPr/>
          </p:nvSpPr>
          <p:spPr>
            <a:xfrm>
              <a:off x="0" y="0"/>
              <a:ext cx="975881" cy="404660"/>
            </a:xfrm>
            <a:custGeom>
              <a:avLst/>
              <a:gdLst/>
              <a:ahLst/>
              <a:cxnLst/>
              <a:rect l="l" t="t" r="r" b="b"/>
              <a:pathLst>
                <a:path w="975881" h="404660">
                  <a:moveTo>
                    <a:pt x="0" y="0"/>
                  </a:moveTo>
                  <a:lnTo>
                    <a:pt x="975881" y="0"/>
                  </a:lnTo>
                  <a:lnTo>
                    <a:pt x="975881" y="404660"/>
                  </a:lnTo>
                  <a:lnTo>
                    <a:pt x="0" y="40466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143" name="TextBox 10">
              <a:extLst>
                <a:ext uri="{FF2B5EF4-FFF2-40B4-BE49-F238E27FC236}">
                  <a16:creationId xmlns:a16="http://schemas.microsoft.com/office/drawing/2014/main" id="{81BFC0E9-CA7A-A1F2-8B5D-C381B33E9345}"/>
                </a:ext>
              </a:extLst>
            </p:cNvPr>
            <p:cNvSpPr txBox="1"/>
            <p:nvPr/>
          </p:nvSpPr>
          <p:spPr>
            <a:xfrm>
              <a:off x="13969" y="-80114"/>
              <a:ext cx="975881" cy="528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ct val="125000"/>
                </a:lnSpc>
              </a:pP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RPPLH Nasional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disusun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berdasarkan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:</a:t>
              </a:r>
            </a:p>
            <a:p>
              <a:pPr algn="l">
                <a:lnSpc>
                  <a:spcPct val="125000"/>
                </a:lnSpc>
              </a:pP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a.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nasional</a:t>
              </a:r>
              <a:endParaRPr lang="en-US" sz="105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  <a:p>
              <a:pPr algn="l">
                <a:lnSpc>
                  <a:spcPct val="125000"/>
                </a:lnSpc>
              </a:pP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b.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pulau</a:t>
              </a:r>
              <a:r>
                <a:rPr lang="en-US" sz="105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05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kepulauan</a:t>
              </a:r>
              <a:endParaRPr lang="en-US" sz="105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grpSp>
        <p:nvGrpSpPr>
          <p:cNvPr id="147" name="Group 5">
            <a:extLst>
              <a:ext uri="{FF2B5EF4-FFF2-40B4-BE49-F238E27FC236}">
                <a16:creationId xmlns:a16="http://schemas.microsoft.com/office/drawing/2014/main" id="{F42BDA6C-0B51-6490-17E8-2732DF39F32A}"/>
              </a:ext>
            </a:extLst>
          </p:cNvPr>
          <p:cNvGrpSpPr/>
          <p:nvPr/>
        </p:nvGrpSpPr>
        <p:grpSpPr>
          <a:xfrm>
            <a:off x="9076016" y="1722593"/>
            <a:ext cx="3086641" cy="4500359"/>
            <a:chOff x="0" y="-95250"/>
            <a:chExt cx="1146773" cy="2026156"/>
          </a:xfrm>
        </p:grpSpPr>
        <p:sp>
          <p:nvSpPr>
            <p:cNvPr id="148" name="Freeform 6">
              <a:extLst>
                <a:ext uri="{FF2B5EF4-FFF2-40B4-BE49-F238E27FC236}">
                  <a16:creationId xmlns:a16="http://schemas.microsoft.com/office/drawing/2014/main" id="{A9EEA23A-B801-9030-F608-81FDAF12AC87}"/>
                </a:ext>
              </a:extLst>
            </p:cNvPr>
            <p:cNvSpPr/>
            <p:nvPr/>
          </p:nvSpPr>
          <p:spPr>
            <a:xfrm>
              <a:off x="0" y="0"/>
              <a:ext cx="1146773" cy="1930906"/>
            </a:xfrm>
            <a:custGeom>
              <a:avLst/>
              <a:gdLst/>
              <a:ahLst/>
              <a:cxnLst/>
              <a:rect l="l" t="t" r="r" b="b"/>
              <a:pathLst>
                <a:path w="1140947" h="1930906">
                  <a:moveTo>
                    <a:pt x="46465" y="0"/>
                  </a:moveTo>
                  <a:lnTo>
                    <a:pt x="1094481" y="0"/>
                  </a:lnTo>
                  <a:cubicBezTo>
                    <a:pt x="1120143" y="0"/>
                    <a:pt x="1140947" y="20803"/>
                    <a:pt x="1140947" y="46465"/>
                  </a:cubicBezTo>
                  <a:lnTo>
                    <a:pt x="1140947" y="1884441"/>
                  </a:lnTo>
                  <a:cubicBezTo>
                    <a:pt x="1140947" y="1896764"/>
                    <a:pt x="1136051" y="1908583"/>
                    <a:pt x="1127337" y="1917297"/>
                  </a:cubicBezTo>
                  <a:cubicBezTo>
                    <a:pt x="1118623" y="1926011"/>
                    <a:pt x="1106805" y="1930906"/>
                    <a:pt x="1094481" y="1930906"/>
                  </a:cubicBezTo>
                  <a:lnTo>
                    <a:pt x="46465" y="1930906"/>
                  </a:lnTo>
                  <a:cubicBezTo>
                    <a:pt x="20803" y="1930906"/>
                    <a:pt x="0" y="1910103"/>
                    <a:pt x="0" y="1884441"/>
                  </a:cubicBezTo>
                  <a:lnTo>
                    <a:pt x="0" y="46465"/>
                  </a:lnTo>
                  <a:cubicBezTo>
                    <a:pt x="0" y="20803"/>
                    <a:pt x="20803" y="0"/>
                    <a:pt x="464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B9986">
                    <a:alpha val="100000"/>
                  </a:srgbClr>
                </a:gs>
                <a:gs pos="100000">
                  <a:srgbClr val="C4FFF0">
                    <a:alpha val="100000"/>
                  </a:srgbClr>
                </a:gs>
              </a:gsLst>
              <a:lin ang="189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9" name="TextBox 7">
              <a:extLst>
                <a:ext uri="{FF2B5EF4-FFF2-40B4-BE49-F238E27FC236}">
                  <a16:creationId xmlns:a16="http://schemas.microsoft.com/office/drawing/2014/main" id="{4C243909-C3EE-9D6C-5E57-A1CAE821F2FF}"/>
                </a:ext>
              </a:extLst>
            </p:cNvPr>
            <p:cNvSpPr txBox="1"/>
            <p:nvPr/>
          </p:nvSpPr>
          <p:spPr>
            <a:xfrm>
              <a:off x="0" y="-95250"/>
              <a:ext cx="1140947" cy="2026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50" name="Group 8">
            <a:extLst>
              <a:ext uri="{FF2B5EF4-FFF2-40B4-BE49-F238E27FC236}">
                <a16:creationId xmlns:a16="http://schemas.microsoft.com/office/drawing/2014/main" id="{C9E7ABA4-481F-6A45-6574-3F461A588681}"/>
              </a:ext>
            </a:extLst>
          </p:cNvPr>
          <p:cNvGrpSpPr/>
          <p:nvPr/>
        </p:nvGrpSpPr>
        <p:grpSpPr>
          <a:xfrm>
            <a:off x="9092619" y="2569443"/>
            <a:ext cx="3070038" cy="1079190"/>
            <a:chOff x="0" y="-59548"/>
            <a:chExt cx="975881" cy="464208"/>
          </a:xfrm>
        </p:grpSpPr>
        <p:sp>
          <p:nvSpPr>
            <p:cNvPr id="151" name="Freeform 9">
              <a:extLst>
                <a:ext uri="{FF2B5EF4-FFF2-40B4-BE49-F238E27FC236}">
                  <a16:creationId xmlns:a16="http://schemas.microsoft.com/office/drawing/2014/main" id="{9AB1CD53-B0F5-0EBA-6C7F-EB9260BB0D20}"/>
                </a:ext>
              </a:extLst>
            </p:cNvPr>
            <p:cNvSpPr/>
            <p:nvPr/>
          </p:nvSpPr>
          <p:spPr>
            <a:xfrm>
              <a:off x="0" y="0"/>
              <a:ext cx="975881" cy="404660"/>
            </a:xfrm>
            <a:custGeom>
              <a:avLst/>
              <a:gdLst/>
              <a:ahLst/>
              <a:cxnLst/>
              <a:rect l="l" t="t" r="r" b="b"/>
              <a:pathLst>
                <a:path w="975881" h="404660">
                  <a:moveTo>
                    <a:pt x="0" y="0"/>
                  </a:moveTo>
                  <a:lnTo>
                    <a:pt x="975881" y="0"/>
                  </a:lnTo>
                  <a:lnTo>
                    <a:pt x="975881" y="404660"/>
                  </a:lnTo>
                  <a:lnTo>
                    <a:pt x="0" y="404660"/>
                  </a:lnTo>
                  <a:close/>
                </a:path>
              </a:pathLst>
            </a:custGeom>
            <a:solidFill>
              <a:srgbClr val="FFD21F"/>
            </a:solidFill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152" name="TextBox 10">
              <a:extLst>
                <a:ext uri="{FF2B5EF4-FFF2-40B4-BE49-F238E27FC236}">
                  <a16:creationId xmlns:a16="http://schemas.microsoft.com/office/drawing/2014/main" id="{2ADEBEEB-2C1E-3D3C-DC16-0E5E0AF08E8B}"/>
                </a:ext>
              </a:extLst>
            </p:cNvPr>
            <p:cNvSpPr txBox="1"/>
            <p:nvPr/>
          </p:nvSpPr>
          <p:spPr>
            <a:xfrm>
              <a:off x="0" y="-59548"/>
              <a:ext cx="975881" cy="4642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20"/>
                </a:lnSpc>
              </a:pPr>
              <a:r>
                <a:rPr lang="en-US" sz="1800" b="1" dirty="0">
                  <a:solidFill>
                    <a:srgbClr val="000000"/>
                  </a:solidFill>
                  <a:latin typeface="Mont Bold"/>
                  <a:ea typeface="Mont Bold"/>
                  <a:cs typeface="Mont Bold"/>
                  <a:sym typeface="Mont Bold"/>
                </a:rPr>
                <a:t>Menteri LH</a:t>
              </a:r>
            </a:p>
            <a:p>
              <a:pPr algn="ctr">
                <a:lnSpc>
                  <a:spcPts val="1820"/>
                </a:lnSpc>
              </a:pPr>
              <a:r>
                <a:rPr lang="en-US" sz="1800" dirty="0" err="1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ditetapkan</a:t>
              </a:r>
              <a:r>
                <a:rPr lang="en-US" sz="1800" dirty="0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dengan</a:t>
              </a:r>
              <a:r>
                <a:rPr lang="en-US" sz="1800" dirty="0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Peraturan</a:t>
              </a:r>
              <a:r>
                <a:rPr lang="en-US" sz="1800" dirty="0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Mont"/>
                  <a:ea typeface="Mont"/>
                  <a:cs typeface="Mont"/>
                  <a:sym typeface="Mont"/>
                </a:rPr>
                <a:t>Pemerintah</a:t>
              </a:r>
              <a:endParaRPr lang="en-US" sz="1800" dirty="0">
                <a:solidFill>
                  <a:srgbClr val="000000"/>
                </a:solidFill>
                <a:latin typeface="Mont"/>
                <a:ea typeface="Mont"/>
                <a:cs typeface="Mont"/>
                <a:sym typeface="Mont"/>
              </a:endParaRPr>
            </a:p>
          </p:txBody>
        </p:sp>
      </p:grpSp>
      <p:grpSp>
        <p:nvGrpSpPr>
          <p:cNvPr id="153" name="Group 11">
            <a:extLst>
              <a:ext uri="{FF2B5EF4-FFF2-40B4-BE49-F238E27FC236}">
                <a16:creationId xmlns:a16="http://schemas.microsoft.com/office/drawing/2014/main" id="{3F4D4623-5229-1F90-C204-9E9D76408C60}"/>
              </a:ext>
            </a:extLst>
          </p:cNvPr>
          <p:cNvGrpSpPr/>
          <p:nvPr/>
        </p:nvGrpSpPr>
        <p:grpSpPr>
          <a:xfrm>
            <a:off x="5908327" y="3730300"/>
            <a:ext cx="3070038" cy="1161285"/>
            <a:chOff x="0" y="0"/>
            <a:chExt cx="975881" cy="436099"/>
          </a:xfrm>
        </p:grpSpPr>
        <p:sp>
          <p:nvSpPr>
            <p:cNvPr id="154" name="Freeform 12">
              <a:extLst>
                <a:ext uri="{FF2B5EF4-FFF2-40B4-BE49-F238E27FC236}">
                  <a16:creationId xmlns:a16="http://schemas.microsoft.com/office/drawing/2014/main" id="{D341C8DF-D3DA-B2F3-0AB7-F5C4C7B08F4E}"/>
                </a:ext>
              </a:extLst>
            </p:cNvPr>
            <p:cNvSpPr/>
            <p:nvPr/>
          </p:nvSpPr>
          <p:spPr>
            <a:xfrm>
              <a:off x="0" y="0"/>
              <a:ext cx="975881" cy="436099"/>
            </a:xfrm>
            <a:custGeom>
              <a:avLst/>
              <a:gdLst/>
              <a:ahLst/>
              <a:cxnLst/>
              <a:rect l="l" t="t" r="r" b="b"/>
              <a:pathLst>
                <a:path w="975881" h="436099">
                  <a:moveTo>
                    <a:pt x="0" y="0"/>
                  </a:moveTo>
                  <a:lnTo>
                    <a:pt x="975881" y="0"/>
                  </a:lnTo>
                  <a:lnTo>
                    <a:pt x="975881" y="436099"/>
                  </a:lnTo>
                  <a:lnTo>
                    <a:pt x="0" y="436099"/>
                  </a:lnTo>
                  <a:close/>
                </a:path>
              </a:pathLst>
            </a:custGeom>
            <a:solidFill>
              <a:srgbClr val="FFF3C2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55" name="TextBox 13">
              <a:extLst>
                <a:ext uri="{FF2B5EF4-FFF2-40B4-BE49-F238E27FC236}">
                  <a16:creationId xmlns:a16="http://schemas.microsoft.com/office/drawing/2014/main" id="{40585442-B312-B31B-CFFD-C0FF419E1540}"/>
                </a:ext>
              </a:extLst>
            </p:cNvPr>
            <p:cNvSpPr txBox="1"/>
            <p:nvPr/>
          </p:nvSpPr>
          <p:spPr>
            <a:xfrm>
              <a:off x="2916" y="129359"/>
              <a:ext cx="969624" cy="160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RPPLH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Provinsi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disusun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berdasarkan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: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a. RPPLH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nasional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b.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pulau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kepulauan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 dan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c.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Ekoregion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wilayah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provinsi</a:t>
              </a:r>
              <a:endParaRPr lang="en-US" sz="10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grpSp>
        <p:nvGrpSpPr>
          <p:cNvPr id="156" name="Group 11">
            <a:extLst>
              <a:ext uri="{FF2B5EF4-FFF2-40B4-BE49-F238E27FC236}">
                <a16:creationId xmlns:a16="http://schemas.microsoft.com/office/drawing/2014/main" id="{4C4656DB-2CA8-A13C-B94C-FE32266DD657}"/>
              </a:ext>
            </a:extLst>
          </p:cNvPr>
          <p:cNvGrpSpPr/>
          <p:nvPr/>
        </p:nvGrpSpPr>
        <p:grpSpPr>
          <a:xfrm>
            <a:off x="9088159" y="3730300"/>
            <a:ext cx="3070038" cy="1161285"/>
            <a:chOff x="0" y="0"/>
            <a:chExt cx="975881" cy="436099"/>
          </a:xfrm>
        </p:grpSpPr>
        <p:sp>
          <p:nvSpPr>
            <p:cNvPr id="157" name="Freeform 12">
              <a:extLst>
                <a:ext uri="{FF2B5EF4-FFF2-40B4-BE49-F238E27FC236}">
                  <a16:creationId xmlns:a16="http://schemas.microsoft.com/office/drawing/2014/main" id="{4F8850EA-7D00-5186-1304-DA008D1B4694}"/>
                </a:ext>
              </a:extLst>
            </p:cNvPr>
            <p:cNvSpPr/>
            <p:nvPr/>
          </p:nvSpPr>
          <p:spPr>
            <a:xfrm>
              <a:off x="0" y="0"/>
              <a:ext cx="975881" cy="436099"/>
            </a:xfrm>
            <a:custGeom>
              <a:avLst/>
              <a:gdLst/>
              <a:ahLst/>
              <a:cxnLst/>
              <a:rect l="l" t="t" r="r" b="b"/>
              <a:pathLst>
                <a:path w="975881" h="436099">
                  <a:moveTo>
                    <a:pt x="0" y="0"/>
                  </a:moveTo>
                  <a:lnTo>
                    <a:pt x="975881" y="0"/>
                  </a:lnTo>
                  <a:lnTo>
                    <a:pt x="975881" y="436099"/>
                  </a:lnTo>
                  <a:lnTo>
                    <a:pt x="0" y="436099"/>
                  </a:lnTo>
                  <a:close/>
                </a:path>
              </a:pathLst>
            </a:custGeom>
            <a:solidFill>
              <a:srgbClr val="FFF3C2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58" name="TextBox 13">
              <a:extLst>
                <a:ext uri="{FF2B5EF4-FFF2-40B4-BE49-F238E27FC236}">
                  <a16:creationId xmlns:a16="http://schemas.microsoft.com/office/drawing/2014/main" id="{D96BB64A-02F1-5A9A-028D-9E605086BBA3}"/>
                </a:ext>
              </a:extLst>
            </p:cNvPr>
            <p:cNvSpPr txBox="1"/>
            <p:nvPr/>
          </p:nvSpPr>
          <p:spPr>
            <a:xfrm>
              <a:off x="0" y="-123825"/>
              <a:ext cx="975881" cy="559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20"/>
                </a:lnSpc>
              </a:pPr>
              <a:r>
                <a:rPr lang="en-US" sz="1600" b="1" dirty="0" err="1">
                  <a:solidFill>
                    <a:srgbClr val="000000"/>
                  </a:solidFill>
                  <a:latin typeface="Montserrat" pitchFamily="2" charset="77"/>
                  <a:ea typeface="Mont Bold"/>
                  <a:cs typeface="Mont Bold"/>
                  <a:sym typeface="Mont Bold"/>
                </a:rPr>
                <a:t>Gubernur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,</a:t>
              </a:r>
            </a:p>
            <a:p>
              <a:pPr algn="ctr">
                <a:lnSpc>
                  <a:spcPts val="1820"/>
                </a:lnSpc>
              </a:pP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ditetapkan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dengan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Peraturan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Daerah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Provinsi</a:t>
              </a:r>
              <a:endPara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grpSp>
        <p:nvGrpSpPr>
          <p:cNvPr id="159" name="Group 14">
            <a:extLst>
              <a:ext uri="{FF2B5EF4-FFF2-40B4-BE49-F238E27FC236}">
                <a16:creationId xmlns:a16="http://schemas.microsoft.com/office/drawing/2014/main" id="{AA55DE12-FD3B-E1E0-BF58-AA4CDA89E674}"/>
              </a:ext>
            </a:extLst>
          </p:cNvPr>
          <p:cNvGrpSpPr/>
          <p:nvPr/>
        </p:nvGrpSpPr>
        <p:grpSpPr>
          <a:xfrm>
            <a:off x="5897815" y="4973250"/>
            <a:ext cx="3070038" cy="1266242"/>
            <a:chOff x="0" y="-9281"/>
            <a:chExt cx="975881" cy="46971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0" name="Freeform 15">
              <a:extLst>
                <a:ext uri="{FF2B5EF4-FFF2-40B4-BE49-F238E27FC236}">
                  <a16:creationId xmlns:a16="http://schemas.microsoft.com/office/drawing/2014/main" id="{CB6CDCB6-8E10-C01C-F8AD-3F45CA0780DF}"/>
                </a:ext>
              </a:extLst>
            </p:cNvPr>
            <p:cNvSpPr/>
            <p:nvPr/>
          </p:nvSpPr>
          <p:spPr>
            <a:xfrm>
              <a:off x="0" y="0"/>
              <a:ext cx="975881" cy="460436"/>
            </a:xfrm>
            <a:custGeom>
              <a:avLst/>
              <a:gdLst/>
              <a:ahLst/>
              <a:cxnLst/>
              <a:rect l="l" t="t" r="r" b="b"/>
              <a:pathLst>
                <a:path w="975881" h="460436">
                  <a:moveTo>
                    <a:pt x="0" y="0"/>
                  </a:moveTo>
                  <a:lnTo>
                    <a:pt x="975881" y="0"/>
                  </a:lnTo>
                  <a:lnTo>
                    <a:pt x="975881" y="460436"/>
                  </a:lnTo>
                  <a:lnTo>
                    <a:pt x="0" y="46043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D"/>
            </a:p>
          </p:txBody>
        </p:sp>
        <p:sp>
          <p:nvSpPr>
            <p:cNvPr id="161" name="TextBox 16">
              <a:extLst>
                <a:ext uri="{FF2B5EF4-FFF2-40B4-BE49-F238E27FC236}">
                  <a16:creationId xmlns:a16="http://schemas.microsoft.com/office/drawing/2014/main" id="{34373DF4-E9CF-F3AA-8ED2-FB7154E65A72}"/>
                </a:ext>
              </a:extLst>
            </p:cNvPr>
            <p:cNvSpPr txBox="1"/>
            <p:nvPr/>
          </p:nvSpPr>
          <p:spPr>
            <a:xfrm>
              <a:off x="0" y="-9281"/>
              <a:ext cx="975881" cy="46971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RPPLH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Kabupaten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kota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disusun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berdasarkan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: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a. RPPLH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provinsi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b.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pulau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kepulauan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; dan</a:t>
              </a:r>
            </a:p>
            <a:p>
              <a:pPr algn="l">
                <a:lnSpc>
                  <a:spcPct val="125000"/>
                </a:lnSpc>
              </a:pP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c.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Inventarisasi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Lingkungan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Hidup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tingkat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Ekoregion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wilayah 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kabupaten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0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kota</a:t>
              </a:r>
              <a:r>
                <a:rPr lang="en-US" sz="10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.</a:t>
              </a:r>
            </a:p>
          </p:txBody>
        </p:sp>
      </p:grpSp>
      <p:grpSp>
        <p:nvGrpSpPr>
          <p:cNvPr id="162" name="Group 14">
            <a:extLst>
              <a:ext uri="{FF2B5EF4-FFF2-40B4-BE49-F238E27FC236}">
                <a16:creationId xmlns:a16="http://schemas.microsoft.com/office/drawing/2014/main" id="{4C5C47B0-FAEB-FD0C-5BCA-AC239F4C0242}"/>
              </a:ext>
            </a:extLst>
          </p:cNvPr>
          <p:cNvGrpSpPr/>
          <p:nvPr/>
        </p:nvGrpSpPr>
        <p:grpSpPr>
          <a:xfrm>
            <a:off x="9089451" y="4973249"/>
            <a:ext cx="3070038" cy="1249704"/>
            <a:chOff x="0" y="-3146"/>
            <a:chExt cx="975881" cy="463582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63" name="Freeform 15">
              <a:extLst>
                <a:ext uri="{FF2B5EF4-FFF2-40B4-BE49-F238E27FC236}">
                  <a16:creationId xmlns:a16="http://schemas.microsoft.com/office/drawing/2014/main" id="{0760E4D7-5B94-A494-146D-5EB38FCD8ECF}"/>
                </a:ext>
              </a:extLst>
            </p:cNvPr>
            <p:cNvSpPr/>
            <p:nvPr/>
          </p:nvSpPr>
          <p:spPr>
            <a:xfrm>
              <a:off x="0" y="0"/>
              <a:ext cx="975881" cy="460436"/>
            </a:xfrm>
            <a:custGeom>
              <a:avLst/>
              <a:gdLst/>
              <a:ahLst/>
              <a:cxnLst/>
              <a:rect l="l" t="t" r="r" b="b"/>
              <a:pathLst>
                <a:path w="975881" h="460436">
                  <a:moveTo>
                    <a:pt x="0" y="0"/>
                  </a:moveTo>
                  <a:lnTo>
                    <a:pt x="975881" y="0"/>
                  </a:lnTo>
                  <a:lnTo>
                    <a:pt x="975881" y="460436"/>
                  </a:lnTo>
                  <a:lnTo>
                    <a:pt x="0" y="46043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D"/>
            </a:p>
          </p:txBody>
        </p:sp>
        <p:sp>
          <p:nvSpPr>
            <p:cNvPr id="164" name="TextBox 16">
              <a:extLst>
                <a:ext uri="{FF2B5EF4-FFF2-40B4-BE49-F238E27FC236}">
                  <a16:creationId xmlns:a16="http://schemas.microsoft.com/office/drawing/2014/main" id="{8C3334D8-8F6B-1706-D4B5-9D918F190CE5}"/>
                </a:ext>
              </a:extLst>
            </p:cNvPr>
            <p:cNvSpPr txBox="1"/>
            <p:nvPr/>
          </p:nvSpPr>
          <p:spPr>
            <a:xfrm>
              <a:off x="2135" y="-3146"/>
              <a:ext cx="973746" cy="46358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20"/>
                </a:lnSpc>
              </a:pPr>
              <a:r>
                <a:rPr lang="en-US" sz="1600" b="1" dirty="0" err="1">
                  <a:solidFill>
                    <a:srgbClr val="000000"/>
                  </a:solidFill>
                  <a:latin typeface="Montserrat" pitchFamily="2" charset="77"/>
                  <a:ea typeface="Mont Bold"/>
                  <a:cs typeface="Mont Bold"/>
                  <a:sym typeface="Mont Bold"/>
                </a:rPr>
                <a:t>Bupati</a:t>
              </a:r>
              <a:r>
                <a:rPr lang="en-US" sz="1600" b="1" dirty="0">
                  <a:solidFill>
                    <a:srgbClr val="000000"/>
                  </a:solidFill>
                  <a:latin typeface="Montserrat" pitchFamily="2" charset="77"/>
                  <a:ea typeface="Mont Bold"/>
                  <a:cs typeface="Mont Bold"/>
                  <a:sym typeface="Mont Bold"/>
                </a:rPr>
                <a:t>/</a:t>
              </a:r>
              <a:r>
                <a:rPr lang="en-US" sz="1600" b="1" dirty="0" err="1">
                  <a:solidFill>
                    <a:srgbClr val="000000"/>
                  </a:solidFill>
                  <a:latin typeface="Montserrat" pitchFamily="2" charset="77"/>
                  <a:ea typeface="Mont Bold"/>
                  <a:cs typeface="Mont Bold"/>
                  <a:sym typeface="Mont Bold"/>
                </a:rPr>
                <a:t>Walikota</a:t>
              </a:r>
              <a:endParaRPr lang="en-US" sz="1600" b="1" dirty="0">
                <a:solidFill>
                  <a:srgbClr val="000000"/>
                </a:solidFill>
                <a:latin typeface="Montserrat" pitchFamily="2" charset="77"/>
                <a:ea typeface="Mont Bold"/>
                <a:cs typeface="Mont Bold"/>
                <a:sym typeface="Mont Bold"/>
              </a:endParaRPr>
            </a:p>
            <a:p>
              <a:pPr algn="ctr">
                <a:lnSpc>
                  <a:spcPts val="1820"/>
                </a:lnSpc>
              </a:pP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ditetapkan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dengan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Peraturan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 Daerah 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Kabupaten</a:t>
              </a:r>
              <a:r>
                <a:rPr lang="en-US" sz="1600" dirty="0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/</a:t>
              </a:r>
              <a:r>
                <a:rPr lang="en-US" sz="1600" dirty="0" err="1">
                  <a:solidFill>
                    <a:srgbClr val="000000"/>
                  </a:solidFill>
                  <a:latin typeface="Montserrat" pitchFamily="2" charset="77"/>
                  <a:ea typeface="Mont"/>
                  <a:cs typeface="Mont"/>
                  <a:sym typeface="Mont"/>
                </a:rPr>
                <a:t>kota</a:t>
              </a:r>
              <a:endPara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endParaRPr>
            </a:p>
          </p:txBody>
        </p:sp>
      </p:grpSp>
      <p:sp>
        <p:nvSpPr>
          <p:cNvPr id="166" name="TextBox 61">
            <a:extLst>
              <a:ext uri="{FF2B5EF4-FFF2-40B4-BE49-F238E27FC236}">
                <a16:creationId xmlns:a16="http://schemas.microsoft.com/office/drawing/2014/main" id="{B08F7836-C99E-69B8-6AEE-0F1BEB17BF58}"/>
              </a:ext>
            </a:extLst>
          </p:cNvPr>
          <p:cNvSpPr txBox="1"/>
          <p:nvPr/>
        </p:nvSpPr>
        <p:spPr>
          <a:xfrm>
            <a:off x="6097015" y="2125450"/>
            <a:ext cx="2685317" cy="252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Pasal</a:t>
            </a:r>
            <a:r>
              <a: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27 </a:t>
            </a:r>
            <a:r>
              <a:rPr lang="en-US" sz="16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ayat</a:t>
            </a:r>
            <a:r>
              <a: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(1), (2) dan (3)</a:t>
            </a:r>
          </a:p>
        </p:txBody>
      </p:sp>
      <p:sp>
        <p:nvSpPr>
          <p:cNvPr id="167" name="TextBox 62">
            <a:extLst>
              <a:ext uri="{FF2B5EF4-FFF2-40B4-BE49-F238E27FC236}">
                <a16:creationId xmlns:a16="http://schemas.microsoft.com/office/drawing/2014/main" id="{E862412C-E792-073B-FC16-79449027275E}"/>
              </a:ext>
            </a:extLst>
          </p:cNvPr>
          <p:cNvSpPr txBox="1"/>
          <p:nvPr/>
        </p:nvSpPr>
        <p:spPr>
          <a:xfrm>
            <a:off x="9372520" y="2125450"/>
            <a:ext cx="2510235" cy="252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Pasal</a:t>
            </a:r>
            <a:r>
              <a: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39 </a:t>
            </a:r>
            <a:r>
              <a:rPr lang="en-US" sz="1600" dirty="0" err="1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ayat</a:t>
            </a:r>
            <a:r>
              <a:rPr lang="en-US" sz="1600" dirty="0">
                <a:solidFill>
                  <a:srgbClr val="000000"/>
                </a:solidFill>
                <a:latin typeface="Montserrat" pitchFamily="2" charset="77"/>
                <a:ea typeface="Mont"/>
                <a:cs typeface="Mont"/>
                <a:sym typeface="Mont"/>
              </a:rPr>
              <a:t> (1) dan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ECCFC4-0ABB-C986-2CE9-E594584B6624}"/>
              </a:ext>
            </a:extLst>
          </p:cNvPr>
          <p:cNvSpPr txBox="1"/>
          <p:nvPr/>
        </p:nvSpPr>
        <p:spPr>
          <a:xfrm>
            <a:off x="5140105" y="251208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BED34-3F29-C4FA-A9B3-CE53485257C1}"/>
              </a:ext>
            </a:extLst>
          </p:cNvPr>
          <p:cNvSpPr txBox="1"/>
          <p:nvPr/>
        </p:nvSpPr>
        <p:spPr>
          <a:xfrm>
            <a:off x="1107428" y="6459812"/>
            <a:ext cx="9128018" cy="4462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/>
              <a:t>Peraturan</a:t>
            </a:r>
            <a:r>
              <a:rPr lang="en-US" sz="1200" b="1" dirty="0"/>
              <a:t> </a:t>
            </a:r>
            <a:r>
              <a:rPr lang="en-US" sz="1200" b="1" dirty="0" err="1"/>
              <a:t>Menteri</a:t>
            </a:r>
            <a:r>
              <a:rPr lang="en-US" sz="1200" b="1" dirty="0"/>
              <a:t> LH </a:t>
            </a:r>
            <a:r>
              <a:rPr lang="en-US" sz="1200" b="1" dirty="0" err="1"/>
              <a:t>Nomor</a:t>
            </a:r>
            <a:r>
              <a:rPr lang="en-US" sz="1200" b="1" dirty="0"/>
              <a:t> 27 </a:t>
            </a:r>
            <a:r>
              <a:rPr lang="en-US" sz="1200" b="1" dirty="0" err="1"/>
              <a:t>Tahun</a:t>
            </a:r>
            <a:r>
              <a:rPr lang="en-US" sz="1200" b="1" dirty="0"/>
              <a:t> 2025</a:t>
            </a:r>
            <a:r>
              <a:rPr lang="en-US" sz="1100" b="1" dirty="0"/>
              <a:t> </a:t>
            </a:r>
            <a:r>
              <a:rPr lang="en-ID" sz="11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Tata Cara Penyusunan, Pemantauan, dan Evaluasi Rencana Perlindungan dan Pengelolaan </a:t>
            </a:r>
            <a:r>
              <a:rPr lang="en-ID" sz="1100" b="1" i="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Lingkungan Hidup</a:t>
            </a:r>
            <a:r>
              <a:rPr lang="en-ID" sz="11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Provinsi dan Kabupaten/Kota</a:t>
            </a:r>
            <a:r>
              <a:rPr lang="en-ID" sz="1100" b="1" dirty="0">
                <a:effectLst/>
              </a:rPr>
              <a:t> </a:t>
            </a:r>
            <a:r>
              <a:rPr lang="en-US" sz="1100" b="1" dirty="0"/>
              <a:t> </a:t>
            </a:r>
          </a:p>
        </p:txBody>
      </p:sp>
      <p:sp>
        <p:nvSpPr>
          <p:cNvPr id="4" name="Arrow: Bent-Up 3">
            <a:extLst>
              <a:ext uri="{FF2B5EF4-FFF2-40B4-BE49-F238E27FC236}">
                <a16:creationId xmlns:a16="http://schemas.microsoft.com/office/drawing/2014/main" id="{E0F7E737-DFFC-E43F-D757-4766A2A98FC1}"/>
              </a:ext>
            </a:extLst>
          </p:cNvPr>
          <p:cNvSpPr/>
          <p:nvPr/>
        </p:nvSpPr>
        <p:spPr>
          <a:xfrm rot="5400000">
            <a:off x="384837" y="6057128"/>
            <a:ext cx="791321" cy="501182"/>
          </a:xfrm>
          <a:prstGeom prst="bentUpArrow">
            <a:avLst>
              <a:gd name="adj1" fmla="val 24141"/>
              <a:gd name="adj2" fmla="val 22491"/>
              <a:gd name="adj3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1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A6286B-EAEB-CC90-D68D-FE5D99C56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592573-1AB4-D346-C877-07E6D8E7A5BF}"/>
              </a:ext>
            </a:extLst>
          </p:cNvPr>
          <p:cNvSpPr txBox="1"/>
          <p:nvPr/>
        </p:nvSpPr>
        <p:spPr>
          <a:xfrm>
            <a:off x="0" y="0"/>
            <a:ext cx="973247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2000" b="1" dirty="0">
                <a:latin typeface="Montserrat" pitchFamily="2" charset="77"/>
                <a:ea typeface="Mont Bold"/>
                <a:cs typeface="Mont Bold"/>
                <a:sym typeface="Mont Bold"/>
              </a:rPr>
              <a:t>SE Menteri Dalam Negeri </a:t>
            </a:r>
            <a:r>
              <a:rPr lang="en-US" sz="2000" b="1" dirty="0" err="1">
                <a:latin typeface="Montserrat" pitchFamily="2" charset="77"/>
                <a:ea typeface="Mont Bold"/>
                <a:cs typeface="Mont Bold"/>
                <a:sym typeface="Mont Bold"/>
              </a:rPr>
              <a:t>Terkait</a:t>
            </a:r>
            <a:r>
              <a:rPr lang="en-US" sz="2000" b="1" dirty="0"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r>
              <a:rPr lang="en-US" sz="2000" b="1" dirty="0" err="1">
                <a:latin typeface="Montserrat" pitchFamily="2" charset="77"/>
                <a:ea typeface="Mont Bold"/>
                <a:cs typeface="Mont Bold"/>
                <a:sym typeface="Mont Bold"/>
              </a:rPr>
              <a:t>Penyusunan</a:t>
            </a:r>
            <a:r>
              <a:rPr lang="en-US" sz="2000" b="1" dirty="0">
                <a:latin typeface="Montserrat" pitchFamily="2" charset="77"/>
                <a:ea typeface="Mont Bold"/>
                <a:cs typeface="Mont Bold"/>
                <a:sym typeface="Mont Bold"/>
              </a:rPr>
              <a:t> RPPLH </a:t>
            </a:r>
            <a:r>
              <a:rPr lang="en-US" sz="2000" b="1" dirty="0" err="1">
                <a:latin typeface="Montserrat" pitchFamily="2" charset="77"/>
                <a:ea typeface="Mont Bold"/>
                <a:cs typeface="Mont Bold"/>
                <a:sym typeface="Mont Bold"/>
              </a:rPr>
              <a:t>di</a:t>
            </a:r>
            <a:r>
              <a:rPr lang="en-US" sz="2000" b="1" dirty="0">
                <a:latin typeface="Montserrat" pitchFamily="2" charset="77"/>
                <a:ea typeface="Mont Bold"/>
                <a:cs typeface="Mont Bold"/>
                <a:sym typeface="Mont Bold"/>
              </a:rPr>
              <a:t> Daerah</a:t>
            </a:r>
          </a:p>
          <a:p>
            <a:pPr algn="l">
              <a:spcBef>
                <a:spcPct val="0"/>
              </a:spcBef>
            </a:pPr>
            <a:r>
              <a:rPr lang="en-US" sz="2000" b="1" dirty="0">
                <a:latin typeface="Montserrat" pitchFamily="2" charset="77"/>
                <a:ea typeface="Mont Bold"/>
                <a:cs typeface="Mont Bold"/>
                <a:sym typeface="Mont Bold"/>
              </a:rPr>
              <a:t> </a:t>
            </a:r>
            <a:endParaRPr lang="en-US" sz="2000" dirty="0"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26819D-F854-17B5-57AE-27C3B5848DEF}"/>
              </a:ext>
            </a:extLst>
          </p:cNvPr>
          <p:cNvSpPr txBox="1"/>
          <p:nvPr/>
        </p:nvSpPr>
        <p:spPr>
          <a:xfrm>
            <a:off x="4891519" y="1312695"/>
            <a:ext cx="7112754" cy="481016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id-ID" sz="1300" dirty="0">
                <a:solidFill>
                  <a:srgbClr val="000000"/>
                </a:solidFill>
                <a:effectLst/>
                <a:latin typeface="Montserrat" pitchFamily="2" charset="77"/>
                <a:ea typeface="Arial" panose="020B0604020202020204" pitchFamily="34" charset="0"/>
              </a:rPr>
              <a:t>Ketentuan RPPLH sebagai berikut:</a:t>
            </a:r>
            <a:endParaRPr lang="en-GB" sz="1300" dirty="0">
              <a:effectLst/>
              <a:latin typeface="Montserrat" pitchFamily="2" charset="77"/>
              <a:ea typeface="Calibri" panose="020F0502020204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Rencana Perlindungan dan Pengelolaan Lingkungan Hidup (RPPLH) adalah </a:t>
            </a:r>
            <a:r>
              <a:rPr lang="id-ID" sz="1300" dirty="0"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perencanaan tertulis yang memuat potensi, masalah lingkungan hidup, serta upaya perlindungan dan pengelolaannya dalam kurun waktu tertentu</a:t>
            </a:r>
            <a:endParaRPr lang="en-GB" sz="1300" dirty="0">
              <a:effectLst/>
              <a:highlight>
                <a:srgbClr val="FFFF00"/>
              </a:highlight>
              <a:latin typeface="Montserrat" pitchFamily="2" charset="77"/>
              <a:ea typeface="Calibri" panose="020F0502020204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RPPLH terdiri atas RPPLH nasional, </a:t>
            </a:r>
            <a:r>
              <a:rPr lang="id-ID" sz="1300" dirty="0"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RPPLH provinsi</a:t>
            </a: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, dan RPPLH kabupaten/kota yang disusun oleh Menteri, </a:t>
            </a:r>
            <a:r>
              <a:rPr lang="id-ID" sz="1300" dirty="0"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Gubernur</a:t>
            </a: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, dan Bupati/Wali Kota sesuai dengan kewenangannya</a:t>
            </a:r>
            <a:endParaRPr lang="en-GB" sz="1300" dirty="0">
              <a:effectLst/>
              <a:latin typeface="Montserrat" pitchFamily="2" charset="77"/>
              <a:ea typeface="Calibri" panose="020F0502020204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RPPLH Nasional Tahun 2025-2055 telah ditetapkan melalui Lampiran III Peraturan Pemerintah Nomor 26 Tahun 2025 sebagai mandat </a:t>
            </a:r>
            <a:r>
              <a:rPr lang="id-ID" sz="1300" dirty="0" err="1">
                <a:effectLst/>
                <a:latin typeface="Montserrat" pitchFamily="2" charset="77"/>
                <a:ea typeface="Arial" panose="020B0604020202020204" pitchFamily="34" charset="0"/>
              </a:rPr>
              <a:t>Undang-Undang</a:t>
            </a: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 Nomor 32 Tahun 2009 tentang Perlindungan dan Pengelolaan Lingkungan Hidup</a:t>
            </a:r>
            <a:endParaRPr lang="en-GB" sz="1300" dirty="0">
              <a:latin typeface="Montserrat" pitchFamily="2" charset="77"/>
              <a:ea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Pemerintah Daerah Provinsi</a:t>
            </a: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 dan Kabupaten/Kota </a:t>
            </a:r>
            <a:r>
              <a:rPr lang="id-ID" sz="1300" dirty="0"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diamanatkan untuk menyusun dan menetapkan Peraturan Daerah (Perda) tentang RPPLH paling lambat 3 (tiga) tahun</a:t>
            </a:r>
            <a:r>
              <a:rPr lang="id-ID" sz="1300" dirty="0">
                <a:effectLst/>
                <a:latin typeface="Montserrat" pitchFamily="2" charset="77"/>
                <a:ea typeface="Arial" panose="020B0604020202020204" pitchFamily="34" charset="0"/>
              </a:rPr>
              <a:t> sejak Peraturan Pemerintah dimaksud diterbitkan</a:t>
            </a:r>
            <a:endParaRPr lang="en-GB" sz="1300" dirty="0">
              <a:effectLst/>
              <a:latin typeface="Montserrat" pitchFamily="2" charset="77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Gubernur</a:t>
            </a:r>
            <a:r>
              <a:rPr lang="id-ID" sz="1300" dirty="0">
                <a:solidFill>
                  <a:srgbClr val="000000"/>
                </a:solidFill>
                <a:effectLst/>
                <a:latin typeface="Montserrat" pitchFamily="2" charset="77"/>
                <a:ea typeface="Arial" panose="020B0604020202020204" pitchFamily="34" charset="0"/>
              </a:rPr>
              <a:t> dan Bupati/Wali Kota agar melaksanakan </a:t>
            </a:r>
            <a:r>
              <a:rPr lang="id-ID" sz="13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pemantauan dan </a:t>
            </a:r>
            <a:r>
              <a:rPr lang="en-US" sz="1300" dirty="0" err="1">
                <a:solidFill>
                  <a:srgbClr val="000000"/>
                </a:solidFill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evaluasi</a:t>
            </a:r>
            <a:r>
              <a:rPr lang="id-ID" sz="13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  terhadap pelaksanaan RPPLH</a:t>
            </a:r>
            <a:r>
              <a:rPr lang="id-ID" sz="1300" dirty="0">
                <a:solidFill>
                  <a:srgbClr val="000000"/>
                </a:solidFill>
                <a:effectLst/>
                <a:latin typeface="Montserrat" pitchFamily="2" charset="77"/>
                <a:ea typeface="Arial" panose="020B0604020202020204" pitchFamily="34" charset="0"/>
              </a:rPr>
              <a:t> di daerah sesuai kewenangannya berdasarkan peraturan perundang-undangan</a:t>
            </a:r>
            <a:r>
              <a:rPr lang="en-GB" sz="1300" dirty="0">
                <a:effectLst/>
                <a:latin typeface="Montserrat" pitchFamily="2" charset="77"/>
              </a:rPr>
              <a:t>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d-ID" sz="13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Pelaporan penetapan Perda serta hasil pemantauan dan evaluasi pelaksanaan RPPLH disampaikan kepada Menteri Dalam Negeri</a:t>
            </a:r>
            <a:r>
              <a:rPr lang="id-ID" sz="1300" dirty="0">
                <a:solidFill>
                  <a:srgbClr val="000000"/>
                </a:solidFill>
                <a:effectLst/>
                <a:latin typeface="Montserrat" pitchFamily="2" charset="77"/>
                <a:ea typeface="Arial" panose="020B0604020202020204" pitchFamily="34" charset="0"/>
              </a:rPr>
              <a:t> dan ditembuskan kepada Menteri Lingkungan Hidup, dan Menteri Perencanaan Pembangunan Nasional (PPN)/Kepala Badan Perencanaan Pembangunan Nasional (Bappenas) </a:t>
            </a:r>
            <a:r>
              <a:rPr lang="id-ID" sz="13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Montserrat" pitchFamily="2" charset="77"/>
                <a:ea typeface="Arial" panose="020B0604020202020204" pitchFamily="34" charset="0"/>
              </a:rPr>
              <a:t>cc Direktur Jenderal Bina Pembangunan Daerah pada tautan tusupd1.bangda@kemendagri.go.id</a:t>
            </a:r>
            <a:endParaRPr lang="en-GB" sz="1300" dirty="0">
              <a:effectLst/>
              <a:highlight>
                <a:srgbClr val="FFFF00"/>
              </a:highlight>
              <a:latin typeface="Montserrat" pitchFamily="2" charset="77"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15CAB3-B248-D5FA-0059-5EA3873C7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7" y="1006693"/>
            <a:ext cx="4062586" cy="58572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D4F5F9-16AC-B81B-913B-020CF8AE0D57}"/>
              </a:ext>
            </a:extLst>
          </p:cNvPr>
          <p:cNvSpPr txBox="1"/>
          <p:nvPr/>
        </p:nvSpPr>
        <p:spPr>
          <a:xfrm>
            <a:off x="646539" y="6345951"/>
            <a:ext cx="4062587" cy="375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SE </a:t>
            </a:r>
            <a:r>
              <a:rPr lang="en-US" b="1" dirty="0" err="1"/>
              <a:t>Mendagri</a:t>
            </a:r>
            <a:r>
              <a:rPr lang="en-US" b="1" dirty="0"/>
              <a:t> </a:t>
            </a:r>
            <a:r>
              <a:rPr lang="en-US" b="1" dirty="0" err="1"/>
              <a:t>Nomor</a:t>
            </a:r>
            <a:r>
              <a:rPr lang="en-US" b="1" dirty="0"/>
              <a:t> 600.11.1/5019/SJ</a:t>
            </a:r>
          </a:p>
        </p:txBody>
      </p:sp>
    </p:spTree>
    <p:extLst>
      <p:ext uri="{BB962C8B-B14F-4D97-AF65-F5344CB8AC3E}">
        <p14:creationId xmlns:p14="http://schemas.microsoft.com/office/powerpoint/2010/main" val="335005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863BD0-6791-6E1F-1643-E44A168BE85B}"/>
              </a:ext>
            </a:extLst>
          </p:cNvPr>
          <p:cNvSpPr txBox="1"/>
          <p:nvPr/>
        </p:nvSpPr>
        <p:spPr>
          <a:xfrm>
            <a:off x="0" y="121296"/>
            <a:ext cx="5511712" cy="415498"/>
          </a:xfrm>
          <a:prstGeom prst="rect">
            <a:avLst/>
          </a:prstGeom>
          <a:noFill/>
        </p:spPr>
        <p:txBody>
          <a:bodyPr vert="horz" wrap="square" lIns="0" tIns="45720" rIns="0" bIns="0" rtlCol="0">
            <a:spAutoFit/>
          </a:bodyPr>
          <a:lstStyle/>
          <a:p>
            <a:pPr marR="170180" indent="-949325" algn="ctr">
              <a:lnSpc>
                <a:spcPct val="100000"/>
              </a:lnSpc>
              <a:spcBef>
                <a:spcPts val="360"/>
              </a:spcBef>
            </a:pP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Maksud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dan </a:t>
            </a: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Tujuan</a:t>
            </a:r>
            <a:r>
              <a:rPr lang="en-US" sz="2400" b="1" dirty="0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Montserrat" pitchFamily="2" charset="77"/>
                <a:cs typeface="Arial Black" panose="020B0A04020102020204"/>
              </a:rPr>
              <a:t>Rapat</a:t>
            </a:r>
            <a:endParaRPr lang="en-US" sz="2400" b="1" dirty="0">
              <a:solidFill>
                <a:schemeClr val="bg1"/>
              </a:solidFill>
              <a:latin typeface="Montserrat" pitchFamily="2" charset="77"/>
              <a:cs typeface="Arial Black" panose="020B0A0402010202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C0CD2-5CB4-CF87-B898-0A562DB57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5</a:t>
            </a:fld>
            <a:endParaRPr lang="en-US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6931E1CC-CEF6-0D75-FF02-D5EE228FCC1E}"/>
              </a:ext>
            </a:extLst>
          </p:cNvPr>
          <p:cNvSpPr/>
          <p:nvPr/>
        </p:nvSpPr>
        <p:spPr>
          <a:xfrm>
            <a:off x="2065571" y="1436862"/>
            <a:ext cx="4231301" cy="903868"/>
          </a:xfrm>
          <a:custGeom>
            <a:avLst/>
            <a:gdLst/>
            <a:ahLst/>
            <a:cxnLst/>
            <a:rect l="l" t="t" r="r" b="b"/>
            <a:pathLst>
              <a:path w="8075038" h="1522133">
                <a:moveTo>
                  <a:pt x="0" y="0"/>
                </a:moveTo>
                <a:lnTo>
                  <a:pt x="8075038" y="0"/>
                </a:lnTo>
                <a:lnTo>
                  <a:pt x="8075038" y="1522133"/>
                </a:lnTo>
                <a:lnTo>
                  <a:pt x="0" y="1522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A7367FD1-367A-3F09-90C9-538E0122364D}"/>
              </a:ext>
            </a:extLst>
          </p:cNvPr>
          <p:cNvGrpSpPr/>
          <p:nvPr/>
        </p:nvGrpSpPr>
        <p:grpSpPr>
          <a:xfrm>
            <a:off x="1734440" y="1433944"/>
            <a:ext cx="8538602" cy="1197199"/>
            <a:chOff x="0" y="0"/>
            <a:chExt cx="2054919" cy="406400"/>
          </a:xfrm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2F3ECBE-6610-7BB9-78BC-BF5766F83260}"/>
                </a:ext>
              </a:extLst>
            </p:cNvPr>
            <p:cNvSpPr/>
            <p:nvPr/>
          </p:nvSpPr>
          <p:spPr>
            <a:xfrm>
              <a:off x="0" y="0"/>
              <a:ext cx="2054920" cy="406400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9BC20A08-AF7B-FF82-E2E9-1303782642F0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13" name="TextBox 20">
            <a:extLst>
              <a:ext uri="{FF2B5EF4-FFF2-40B4-BE49-F238E27FC236}">
                <a16:creationId xmlns:a16="http://schemas.microsoft.com/office/drawing/2014/main" id="{FB1DB182-C488-4836-94E0-513318C15D9C}"/>
              </a:ext>
            </a:extLst>
          </p:cNvPr>
          <p:cNvSpPr txBox="1"/>
          <p:nvPr/>
        </p:nvSpPr>
        <p:spPr>
          <a:xfrm>
            <a:off x="2288759" y="1621377"/>
            <a:ext cx="7817791" cy="863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80"/>
              </a:lnSpc>
            </a:pP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emperkuat pemahaman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Pemda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mengenai 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kebijakan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penyusunan dan implementasi Rencana Perlindungan dan Pengelolaan Lingkungan Hidup (RPPLH)</a:t>
            </a:r>
            <a:r>
              <a:rPr lang="en-ID" sz="1400" dirty="0">
                <a:solidFill>
                  <a:schemeClr val="bg1"/>
                </a:solidFill>
                <a:effectLst/>
              </a:rPr>
              <a:t> </a:t>
            </a:r>
            <a:endParaRPr lang="en-US" sz="1400" spc="74" dirty="0">
              <a:solidFill>
                <a:schemeClr val="bg1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FA38ADB2-677D-7C43-E969-4555B953C423}"/>
              </a:ext>
            </a:extLst>
          </p:cNvPr>
          <p:cNvSpPr/>
          <p:nvPr/>
        </p:nvSpPr>
        <p:spPr>
          <a:xfrm>
            <a:off x="359149" y="2680306"/>
            <a:ext cx="5937723" cy="973211"/>
          </a:xfrm>
          <a:custGeom>
            <a:avLst/>
            <a:gdLst/>
            <a:ahLst/>
            <a:cxnLst/>
            <a:rect l="l" t="t" r="r" b="b"/>
            <a:pathLst>
              <a:path w="8075038" h="1522133">
                <a:moveTo>
                  <a:pt x="0" y="0"/>
                </a:moveTo>
                <a:lnTo>
                  <a:pt x="8075038" y="0"/>
                </a:lnTo>
                <a:lnTo>
                  <a:pt x="8075038" y="1522133"/>
                </a:lnTo>
                <a:lnTo>
                  <a:pt x="0" y="1522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720BE2F-28B3-F285-5CBE-DBF05641E13D}"/>
              </a:ext>
            </a:extLst>
          </p:cNvPr>
          <p:cNvGrpSpPr/>
          <p:nvPr/>
        </p:nvGrpSpPr>
        <p:grpSpPr>
          <a:xfrm>
            <a:off x="1760837" y="3017558"/>
            <a:ext cx="8485808" cy="1248699"/>
            <a:chOff x="0" y="-19050"/>
            <a:chExt cx="3114351" cy="42545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57BED94-8554-1BF0-5F99-9B2A552BFEAF}"/>
                </a:ext>
              </a:extLst>
            </p:cNvPr>
            <p:cNvSpPr/>
            <p:nvPr/>
          </p:nvSpPr>
          <p:spPr>
            <a:xfrm>
              <a:off x="0" y="0"/>
              <a:ext cx="3114351" cy="380893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034A000-7345-2F46-453E-8D80A72A47A4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 lang="en-ID"/>
            </a:p>
          </p:txBody>
        </p:sp>
      </p:grpSp>
      <p:sp>
        <p:nvSpPr>
          <p:cNvPr id="18" name="TextBox 20">
            <a:extLst>
              <a:ext uri="{FF2B5EF4-FFF2-40B4-BE49-F238E27FC236}">
                <a16:creationId xmlns:a16="http://schemas.microsoft.com/office/drawing/2014/main" id="{C28E5F1B-669E-9DDB-8B3A-DECA8EB6DCB0}"/>
              </a:ext>
            </a:extLst>
          </p:cNvPr>
          <p:cNvSpPr txBox="1"/>
          <p:nvPr/>
        </p:nvSpPr>
        <p:spPr>
          <a:xfrm>
            <a:off x="2179085" y="3376292"/>
            <a:ext cx="8083556" cy="567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80"/>
              </a:lnSpc>
            </a:pP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Meningkatkan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pemahaman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Pemda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terkait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peng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integrasi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 RPPLH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ke dalam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dokumen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perencanaan</a:t>
            </a:r>
            <a:r>
              <a:rPr lang="en-ID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daerah.</a:t>
            </a:r>
            <a:r>
              <a:rPr lang="en-ID" sz="1400" dirty="0">
                <a:solidFill>
                  <a:schemeClr val="bg1"/>
                </a:solidFill>
                <a:effectLst/>
              </a:rPr>
              <a:t> </a:t>
            </a:r>
            <a:endParaRPr lang="en-US" sz="1400" spc="74" dirty="0">
              <a:solidFill>
                <a:schemeClr val="bg1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E70352A4-DB1A-550E-E70B-2192F1C65F89}"/>
              </a:ext>
            </a:extLst>
          </p:cNvPr>
          <p:cNvSpPr/>
          <p:nvPr/>
        </p:nvSpPr>
        <p:spPr>
          <a:xfrm>
            <a:off x="1787232" y="3920835"/>
            <a:ext cx="4509640" cy="921749"/>
          </a:xfrm>
          <a:custGeom>
            <a:avLst/>
            <a:gdLst/>
            <a:ahLst/>
            <a:cxnLst/>
            <a:rect l="l" t="t" r="r" b="b"/>
            <a:pathLst>
              <a:path w="8075038" h="1522133">
                <a:moveTo>
                  <a:pt x="0" y="0"/>
                </a:moveTo>
                <a:lnTo>
                  <a:pt x="8075038" y="0"/>
                </a:lnTo>
                <a:lnTo>
                  <a:pt x="8075038" y="1522133"/>
                </a:lnTo>
                <a:lnTo>
                  <a:pt x="0" y="1522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/>
          </a:blipFill>
        </p:spPr>
        <p:txBody>
          <a:bodyPr/>
          <a:lstStyle/>
          <a:p>
            <a:endParaRPr lang="en-ID"/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241B1783-83A4-7E26-88A0-A738E3C7892F}"/>
              </a:ext>
            </a:extLst>
          </p:cNvPr>
          <p:cNvGrpSpPr/>
          <p:nvPr/>
        </p:nvGrpSpPr>
        <p:grpSpPr>
          <a:xfrm>
            <a:off x="1760838" y="4510488"/>
            <a:ext cx="8670324" cy="1117573"/>
            <a:chOff x="0" y="0"/>
            <a:chExt cx="2054919" cy="406400"/>
          </a:xfrm>
        </p:grpSpPr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4CB10E1-5B7D-3403-8145-F382E81AD12F}"/>
                </a:ext>
              </a:extLst>
            </p:cNvPr>
            <p:cNvSpPr/>
            <p:nvPr/>
          </p:nvSpPr>
          <p:spPr>
            <a:xfrm>
              <a:off x="0" y="0"/>
              <a:ext cx="2054920" cy="406400"/>
            </a:xfrm>
            <a:custGeom>
              <a:avLst/>
              <a:gdLst/>
              <a:ahLst/>
              <a:cxnLst/>
              <a:rect l="l" t="t" r="r" b="b"/>
              <a:pathLst>
                <a:path w="2054920" h="406400">
                  <a:moveTo>
                    <a:pt x="1851720" y="0"/>
                  </a:moveTo>
                  <a:cubicBezTo>
                    <a:pt x="1963944" y="0"/>
                    <a:pt x="2054920" y="90976"/>
                    <a:pt x="2054920" y="203200"/>
                  </a:cubicBezTo>
                  <a:cubicBezTo>
                    <a:pt x="2054920" y="315424"/>
                    <a:pt x="1963944" y="406400"/>
                    <a:pt x="18517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4C38"/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32" name="TextBox 17">
              <a:extLst>
                <a:ext uri="{FF2B5EF4-FFF2-40B4-BE49-F238E27FC236}">
                  <a16:creationId xmlns:a16="http://schemas.microsoft.com/office/drawing/2014/main" id="{03F029A2-5972-FB87-C5EA-D641874DEE3F}"/>
                </a:ext>
              </a:extLst>
            </p:cNvPr>
            <p:cNvSpPr txBox="1"/>
            <p:nvPr/>
          </p:nvSpPr>
          <p:spPr>
            <a:xfrm>
              <a:off x="0" y="-19050"/>
              <a:ext cx="2054919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64"/>
                </a:lnSpc>
              </a:pPr>
              <a:endParaRPr/>
            </a:p>
          </p:txBody>
        </p:sp>
      </p:grpSp>
      <p:sp>
        <p:nvSpPr>
          <p:cNvPr id="3" name="TextBox 20">
            <a:extLst>
              <a:ext uri="{FF2B5EF4-FFF2-40B4-BE49-F238E27FC236}">
                <a16:creationId xmlns:a16="http://schemas.microsoft.com/office/drawing/2014/main" id="{3EC0A2C5-9211-FB71-29D0-BCA87431F920}"/>
              </a:ext>
            </a:extLst>
          </p:cNvPr>
          <p:cNvSpPr txBox="1"/>
          <p:nvPr/>
        </p:nvSpPr>
        <p:spPr>
          <a:xfrm>
            <a:off x="2132666" y="4786158"/>
            <a:ext cx="8129975" cy="574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80"/>
              </a:lnSpc>
            </a:pP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Mendiskusikan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kendala</a:t>
            </a:r>
            <a:r>
              <a:rPr lang="en-US" sz="18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dan </a:t>
            </a:r>
            <a:r>
              <a:rPr lang="en-US" sz="1800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hambatan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penyusunan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dan/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atau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evaluasi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RPPLH </a:t>
            </a:r>
            <a:r>
              <a:rPr lang="en-US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</a:t>
            </a:r>
            <a:r>
              <a:rPr lang="en-US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daerah</a:t>
            </a:r>
            <a:endParaRPr lang="en-US" sz="1400" spc="74" dirty="0">
              <a:solidFill>
                <a:schemeClr val="bg1"/>
              </a:solidFill>
              <a:latin typeface="Montserrat" pitchFamily="2" charset="77"/>
              <a:ea typeface="Mont"/>
              <a:cs typeface="Mont"/>
              <a:sym typeface="Mont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676807C-DD14-C956-6986-03BB814079FB}"/>
              </a:ext>
            </a:extLst>
          </p:cNvPr>
          <p:cNvSpPr/>
          <p:nvPr/>
        </p:nvSpPr>
        <p:spPr>
          <a:xfrm>
            <a:off x="715802" y="1573619"/>
            <a:ext cx="1037351" cy="97321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BFE0AB7-EA64-BCF2-3CDD-F498465BCBCD}"/>
              </a:ext>
            </a:extLst>
          </p:cNvPr>
          <p:cNvSpPr/>
          <p:nvPr/>
        </p:nvSpPr>
        <p:spPr>
          <a:xfrm>
            <a:off x="723483" y="3244137"/>
            <a:ext cx="1029670" cy="90593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C94588-2706-C5EA-6BE4-C517D948CA5B}"/>
              </a:ext>
            </a:extLst>
          </p:cNvPr>
          <p:cNvSpPr/>
          <p:nvPr/>
        </p:nvSpPr>
        <p:spPr>
          <a:xfrm>
            <a:off x="723483" y="4554078"/>
            <a:ext cx="1037351" cy="97321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63346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C2A66E-4648-C599-9BB4-90D44E71EF84}"/>
              </a:ext>
            </a:extLst>
          </p:cNvPr>
          <p:cNvSpPr txBox="1"/>
          <p:nvPr/>
        </p:nvSpPr>
        <p:spPr>
          <a:xfrm>
            <a:off x="648655" y="3013501"/>
            <a:ext cx="108797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Montserrat" pitchFamily="2" charset="77"/>
              </a:rPr>
              <a:t>TERIMA KASIH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B0A2D-6670-002D-F2C8-4AA3210C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0385-945E-0042-9D2D-81C832AC72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7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2041</TotalTime>
  <Words>2086</Words>
  <Application>Microsoft Office PowerPoint</Application>
  <PresentationFormat>Widescreen</PresentationFormat>
  <Paragraphs>434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Fernando</dc:creator>
  <cp:lastModifiedBy>Cynthia resti</cp:lastModifiedBy>
  <cp:revision>56</cp:revision>
  <cp:lastPrinted>2026-03-12T03:12:36Z</cp:lastPrinted>
  <dcterms:created xsi:type="dcterms:W3CDTF">2026-03-03T12:26:13Z</dcterms:created>
  <dcterms:modified xsi:type="dcterms:W3CDTF">2026-07-16T07:02:52Z</dcterms:modified>
</cp:coreProperties>
</file>